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6" r:id="rId3"/>
    <p:sldId id="257" r:id="rId4"/>
    <p:sldId id="287" r:id="rId5"/>
    <p:sldId id="265" r:id="rId6"/>
    <p:sldId id="263" r:id="rId7"/>
    <p:sldId id="262" r:id="rId8"/>
    <p:sldId id="266" r:id="rId9"/>
    <p:sldId id="267" r:id="rId10"/>
    <p:sldId id="268" r:id="rId11"/>
    <p:sldId id="269" r:id="rId12"/>
    <p:sldId id="275" r:id="rId13"/>
    <p:sldId id="277" r:id="rId14"/>
    <p:sldId id="276" r:id="rId15"/>
    <p:sldId id="278" r:id="rId16"/>
    <p:sldId id="279" r:id="rId17"/>
    <p:sldId id="283" r:id="rId18"/>
    <p:sldId id="271" r:id="rId19"/>
    <p:sldId id="272" r:id="rId20"/>
    <p:sldId id="273" r:id="rId21"/>
    <p:sldId id="274" r:id="rId22"/>
    <p:sldId id="284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D5E"/>
    <a:srgbClr val="CD4E20"/>
    <a:srgbClr val="D35025"/>
    <a:srgbClr val="CB3D10"/>
    <a:srgbClr val="183993"/>
    <a:srgbClr val="1A1C20"/>
    <a:srgbClr val="E24614"/>
    <a:srgbClr val="D5E6F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8" autoAdjust="0"/>
  </p:normalViewPr>
  <p:slideViewPr>
    <p:cSldViewPr snapToGrid="0" snapToObjects="1">
      <p:cViewPr>
        <p:scale>
          <a:sx n="150" d="100"/>
          <a:sy n="150" d="100"/>
        </p:scale>
        <p:origin x="-33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B304C-5E0F-7247-913D-FF36FC968757}" type="doc">
      <dgm:prSet loTypeId="urn:microsoft.com/office/officeart/2005/8/layout/cycle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7C16D-4EB5-E249-BFFE-31383134CFA9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CDFB34AA-E668-DE4B-8180-50B8771AA3F1}" type="parTrans" cxnId="{B1771621-9D7B-3644-80EB-39DFC37EBB81}">
      <dgm:prSet/>
      <dgm:spPr/>
      <dgm:t>
        <a:bodyPr/>
        <a:lstStyle/>
        <a:p>
          <a:endParaRPr lang="en-US"/>
        </a:p>
      </dgm:t>
    </dgm:pt>
    <dgm:pt modelId="{AB965325-65B4-AF49-9876-E7147A91A3FC}" type="sibTrans" cxnId="{B1771621-9D7B-3644-80EB-39DFC37EBB81}">
      <dgm:prSet/>
      <dgm:spPr/>
      <dgm:t>
        <a:bodyPr/>
        <a:lstStyle/>
        <a:p>
          <a:endParaRPr lang="en-US"/>
        </a:p>
      </dgm:t>
    </dgm:pt>
    <dgm:pt modelId="{4D4D7995-FF4A-D249-82F4-351F860B4AB2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Blocking</a:t>
          </a:r>
          <a:endParaRPr lang="en-US" dirty="0"/>
        </a:p>
      </dgm:t>
    </dgm:pt>
    <dgm:pt modelId="{BE47088A-BB0C-1449-8C57-C21A1CA14F81}" type="sibTrans" cxnId="{D3B82452-8A8A-ED44-8062-3789D7344470}">
      <dgm:prSet/>
      <dgm:spPr/>
      <dgm:t>
        <a:bodyPr/>
        <a:lstStyle/>
        <a:p>
          <a:endParaRPr lang="en-US"/>
        </a:p>
      </dgm:t>
    </dgm:pt>
    <dgm:pt modelId="{20E79407-6F04-F343-A5D1-4EFEBC4FAC6C}" type="parTrans" cxnId="{D3B82452-8A8A-ED44-8062-3789D7344470}">
      <dgm:prSet/>
      <dgm:spPr/>
      <dgm:t>
        <a:bodyPr/>
        <a:lstStyle/>
        <a:p>
          <a:endParaRPr lang="en-US"/>
        </a:p>
      </dgm:t>
    </dgm:pt>
    <dgm:pt modelId="{CB9562BA-74ED-564A-9A61-DA4EF56C2770}">
      <dgm:prSet/>
      <dgm:spPr/>
      <dgm:t>
        <a:bodyPr/>
        <a:lstStyle/>
        <a:p>
          <a:r>
            <a:rPr lang="en-US" dirty="0" smtClean="0"/>
            <a:t>Propagation</a:t>
          </a:r>
          <a:endParaRPr lang="en-US" dirty="0"/>
        </a:p>
      </dgm:t>
    </dgm:pt>
    <dgm:pt modelId="{5ADD3701-BE77-6742-9D4A-8DEB58E0A2BA}" type="sibTrans" cxnId="{4E34C519-4832-964D-8DEB-3FA44B82C265}">
      <dgm:prSet/>
      <dgm:spPr/>
      <dgm:t>
        <a:bodyPr/>
        <a:lstStyle/>
        <a:p>
          <a:endParaRPr lang="en-US"/>
        </a:p>
      </dgm:t>
    </dgm:pt>
    <dgm:pt modelId="{DE95AA86-F03A-A948-9CD0-19D3BD6EF08B}" type="parTrans" cxnId="{4E34C519-4832-964D-8DEB-3FA44B82C265}">
      <dgm:prSet/>
      <dgm:spPr/>
      <dgm:t>
        <a:bodyPr/>
        <a:lstStyle/>
        <a:p>
          <a:endParaRPr lang="en-US"/>
        </a:p>
      </dgm:t>
    </dgm:pt>
    <dgm:pt modelId="{95DFC411-9E0F-6044-A896-1A008EAAE2F0}">
      <dgm:prSet/>
      <dgm:spPr/>
      <dgm:t>
        <a:bodyPr/>
        <a:lstStyle/>
        <a:p>
          <a:r>
            <a:rPr lang="en-US" dirty="0" smtClean="0"/>
            <a:t>Hosting</a:t>
          </a:r>
          <a:endParaRPr lang="en-US" dirty="0"/>
        </a:p>
      </dgm:t>
    </dgm:pt>
    <dgm:pt modelId="{FE09CB43-09B6-E448-B795-68C9D4952673}" type="sibTrans" cxnId="{E9A9F734-6AE8-E143-9AF4-7D7F7D70D4CD}">
      <dgm:prSet/>
      <dgm:spPr/>
      <dgm:t>
        <a:bodyPr/>
        <a:lstStyle/>
        <a:p>
          <a:endParaRPr lang="en-US"/>
        </a:p>
      </dgm:t>
    </dgm:pt>
    <dgm:pt modelId="{E5499AEC-6BD3-D64C-B0EE-8AFD23592A42}" type="parTrans" cxnId="{E9A9F734-6AE8-E143-9AF4-7D7F7D70D4CD}">
      <dgm:prSet/>
      <dgm:spPr/>
      <dgm:t>
        <a:bodyPr/>
        <a:lstStyle/>
        <a:p>
          <a:endParaRPr lang="en-US"/>
        </a:p>
      </dgm:t>
    </dgm:pt>
    <dgm:pt modelId="{70E47CCF-4F1B-154F-9DAA-FC88D8EB4DBD}">
      <dgm:prSet/>
      <dgm:spPr/>
      <dgm:t>
        <a:bodyPr/>
        <a:lstStyle/>
        <a:p>
          <a:r>
            <a:rPr lang="en-US" dirty="0" smtClean="0"/>
            <a:t>Payload Delivery</a:t>
          </a:r>
          <a:endParaRPr lang="en-US" dirty="0"/>
        </a:p>
      </dgm:t>
    </dgm:pt>
    <dgm:pt modelId="{84CF0B72-EA87-B644-B6DA-673B4B80E31E}" type="parTrans" cxnId="{96045C4A-5BEE-CF4E-B6FD-1078E06349DB}">
      <dgm:prSet/>
      <dgm:spPr/>
      <dgm:t>
        <a:bodyPr/>
        <a:lstStyle/>
        <a:p>
          <a:endParaRPr lang="en-US"/>
        </a:p>
      </dgm:t>
    </dgm:pt>
    <dgm:pt modelId="{E1D3986E-1BA6-B84C-A6C7-C636DDB1F784}" type="sibTrans" cxnId="{96045C4A-5BEE-CF4E-B6FD-1078E06349DB}">
      <dgm:prSet/>
      <dgm:spPr/>
      <dgm:t>
        <a:bodyPr/>
        <a:lstStyle/>
        <a:p>
          <a:endParaRPr lang="en-US"/>
        </a:p>
      </dgm:t>
    </dgm:pt>
    <dgm:pt modelId="{944622E9-B785-DB4C-8265-BE2AB2069CEB}" type="pres">
      <dgm:prSet presAssocID="{11BB304C-5E0F-7247-913D-FF36FC9687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CC904-FF98-0E49-B114-D76A66520972}" type="pres">
      <dgm:prSet presAssocID="{11BB304C-5E0F-7247-913D-FF36FC968757}" presName="cycle" presStyleCnt="0"/>
      <dgm:spPr/>
    </dgm:pt>
    <dgm:pt modelId="{FCE0609B-BE91-A243-AF13-1FB47234EBD2}" type="pres">
      <dgm:prSet presAssocID="{4D47C16D-4EB5-E249-BFFE-31383134CFA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964C4-B787-974C-8FF4-EEE38789B4D7}" type="pres">
      <dgm:prSet presAssocID="{AB965325-65B4-AF49-9876-E7147A91A3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58C29FC-8CAB-4D45-BCCC-D7592726ED5F}" type="pres">
      <dgm:prSet presAssocID="{95DFC411-9E0F-6044-A896-1A008EAAE2F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EA2F-7513-B24B-9BAE-A89D60E35DA7}" type="pres">
      <dgm:prSet presAssocID="{CB9562BA-74ED-564A-9A61-DA4EF56C277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D6B0E-A341-0C47-B421-41F667D1BC56}" type="pres">
      <dgm:prSet presAssocID="{70E47CCF-4F1B-154F-9DAA-FC88D8EB4D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6B807-9914-974E-B8A1-79FD04F58F8F}" type="pres">
      <dgm:prSet presAssocID="{4D4D7995-FF4A-D249-82F4-351F860B4AB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8C9A2-E397-5A4E-A32B-52A69E13CF83}" type="presOf" srcId="{95DFC411-9E0F-6044-A896-1A008EAAE2F0}" destId="{D58C29FC-8CAB-4D45-BCCC-D7592726ED5F}" srcOrd="0" destOrd="0" presId="urn:microsoft.com/office/officeart/2005/8/layout/cycle3"/>
    <dgm:cxn modelId="{E9A9F734-6AE8-E143-9AF4-7D7F7D70D4CD}" srcId="{11BB304C-5E0F-7247-913D-FF36FC968757}" destId="{95DFC411-9E0F-6044-A896-1A008EAAE2F0}" srcOrd="1" destOrd="0" parTransId="{E5499AEC-6BD3-D64C-B0EE-8AFD23592A42}" sibTransId="{FE09CB43-09B6-E448-B795-68C9D4952673}"/>
    <dgm:cxn modelId="{D3B82452-8A8A-ED44-8062-3789D7344470}" srcId="{11BB304C-5E0F-7247-913D-FF36FC968757}" destId="{4D4D7995-FF4A-D249-82F4-351F860B4AB2}" srcOrd="4" destOrd="0" parTransId="{20E79407-6F04-F343-A5D1-4EFEBC4FAC6C}" sibTransId="{BE47088A-BB0C-1449-8C57-C21A1CA14F81}"/>
    <dgm:cxn modelId="{91561D1C-18C8-4A45-958A-F87F004D0EAA}" type="presOf" srcId="{4D4D7995-FF4A-D249-82F4-351F860B4AB2}" destId="{9CF6B807-9914-974E-B8A1-79FD04F58F8F}" srcOrd="0" destOrd="0" presId="urn:microsoft.com/office/officeart/2005/8/layout/cycle3"/>
    <dgm:cxn modelId="{514A10E2-49E5-5645-BC28-AB8447B028F8}" type="presOf" srcId="{AB965325-65B4-AF49-9876-E7147A91A3FC}" destId="{344964C4-B787-974C-8FF4-EEE38789B4D7}" srcOrd="0" destOrd="0" presId="urn:microsoft.com/office/officeart/2005/8/layout/cycle3"/>
    <dgm:cxn modelId="{472870D8-DE2E-664B-815E-57CB97D5DD8E}" type="presOf" srcId="{70E47CCF-4F1B-154F-9DAA-FC88D8EB4DBD}" destId="{B55D6B0E-A341-0C47-B421-41F667D1BC56}" srcOrd="0" destOrd="0" presId="urn:microsoft.com/office/officeart/2005/8/layout/cycle3"/>
    <dgm:cxn modelId="{573C886D-1F15-6940-94B8-B19FE4FD92ED}" type="presOf" srcId="{4D47C16D-4EB5-E249-BFFE-31383134CFA9}" destId="{FCE0609B-BE91-A243-AF13-1FB47234EBD2}" srcOrd="0" destOrd="0" presId="urn:microsoft.com/office/officeart/2005/8/layout/cycle3"/>
    <dgm:cxn modelId="{F13B2D89-CFBA-5644-AA5E-8DBE87B8E7DB}" type="presOf" srcId="{11BB304C-5E0F-7247-913D-FF36FC968757}" destId="{944622E9-B785-DB4C-8265-BE2AB2069CEB}" srcOrd="0" destOrd="0" presId="urn:microsoft.com/office/officeart/2005/8/layout/cycle3"/>
    <dgm:cxn modelId="{4E34C519-4832-964D-8DEB-3FA44B82C265}" srcId="{11BB304C-5E0F-7247-913D-FF36FC968757}" destId="{CB9562BA-74ED-564A-9A61-DA4EF56C2770}" srcOrd="2" destOrd="0" parTransId="{DE95AA86-F03A-A948-9CD0-19D3BD6EF08B}" sibTransId="{5ADD3701-BE77-6742-9D4A-8DEB58E0A2BA}"/>
    <dgm:cxn modelId="{52881B74-9EFE-1940-8E5B-4F1C289DE208}" type="presOf" srcId="{CB9562BA-74ED-564A-9A61-DA4EF56C2770}" destId="{1D10EA2F-7513-B24B-9BAE-A89D60E35DA7}" srcOrd="0" destOrd="0" presId="urn:microsoft.com/office/officeart/2005/8/layout/cycle3"/>
    <dgm:cxn modelId="{B1771621-9D7B-3644-80EB-39DFC37EBB81}" srcId="{11BB304C-5E0F-7247-913D-FF36FC968757}" destId="{4D47C16D-4EB5-E249-BFFE-31383134CFA9}" srcOrd="0" destOrd="0" parTransId="{CDFB34AA-E668-DE4B-8180-50B8771AA3F1}" sibTransId="{AB965325-65B4-AF49-9876-E7147A91A3FC}"/>
    <dgm:cxn modelId="{96045C4A-5BEE-CF4E-B6FD-1078E06349DB}" srcId="{11BB304C-5E0F-7247-913D-FF36FC968757}" destId="{70E47CCF-4F1B-154F-9DAA-FC88D8EB4DBD}" srcOrd="3" destOrd="0" parTransId="{84CF0B72-EA87-B644-B6DA-673B4B80E31E}" sibTransId="{E1D3986E-1BA6-B84C-A6C7-C636DDB1F784}"/>
    <dgm:cxn modelId="{F3E47DAB-E3C6-4B47-9BA0-386392C1E1FB}" type="presParOf" srcId="{944622E9-B785-DB4C-8265-BE2AB2069CEB}" destId="{16ECC904-FF98-0E49-B114-D76A66520972}" srcOrd="0" destOrd="0" presId="urn:microsoft.com/office/officeart/2005/8/layout/cycle3"/>
    <dgm:cxn modelId="{93066C90-70FB-C248-83A6-ED16024C084F}" type="presParOf" srcId="{16ECC904-FF98-0E49-B114-D76A66520972}" destId="{FCE0609B-BE91-A243-AF13-1FB47234EBD2}" srcOrd="0" destOrd="0" presId="urn:microsoft.com/office/officeart/2005/8/layout/cycle3"/>
    <dgm:cxn modelId="{F49F6E43-FD82-E04B-AC2C-C1A8C1900F82}" type="presParOf" srcId="{16ECC904-FF98-0E49-B114-D76A66520972}" destId="{344964C4-B787-974C-8FF4-EEE38789B4D7}" srcOrd="1" destOrd="0" presId="urn:microsoft.com/office/officeart/2005/8/layout/cycle3"/>
    <dgm:cxn modelId="{3756D210-5B20-0A4E-970E-31C6D540F2D1}" type="presParOf" srcId="{16ECC904-FF98-0E49-B114-D76A66520972}" destId="{D58C29FC-8CAB-4D45-BCCC-D7592726ED5F}" srcOrd="2" destOrd="0" presId="urn:microsoft.com/office/officeart/2005/8/layout/cycle3"/>
    <dgm:cxn modelId="{03406438-FED4-5E4B-8596-62EDF08D891B}" type="presParOf" srcId="{16ECC904-FF98-0E49-B114-D76A66520972}" destId="{1D10EA2F-7513-B24B-9BAE-A89D60E35DA7}" srcOrd="3" destOrd="0" presId="urn:microsoft.com/office/officeart/2005/8/layout/cycle3"/>
    <dgm:cxn modelId="{CF865286-75FB-0F45-8CA2-49FCAF73257B}" type="presParOf" srcId="{16ECC904-FF98-0E49-B114-D76A66520972}" destId="{B55D6B0E-A341-0C47-B421-41F667D1BC56}" srcOrd="4" destOrd="0" presId="urn:microsoft.com/office/officeart/2005/8/layout/cycle3"/>
    <dgm:cxn modelId="{0E937628-DCD4-5040-9DD3-2CC9A1DB8DAE}" type="presParOf" srcId="{16ECC904-FF98-0E49-B114-D76A66520972}" destId="{9CF6B807-9914-974E-B8A1-79FD04F58F8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64C4-B787-974C-8FF4-EEE38789B4D7}">
      <dsp:nvSpPr>
        <dsp:cNvPr id="0" name=""/>
        <dsp:cNvSpPr/>
      </dsp:nvSpPr>
      <dsp:spPr>
        <a:xfrm>
          <a:off x="292232" y="-8171"/>
          <a:ext cx="2106358" cy="2106358"/>
        </a:xfrm>
        <a:prstGeom prst="circularArrow">
          <a:avLst>
            <a:gd name="adj1" fmla="val 5544"/>
            <a:gd name="adj2" fmla="val 330680"/>
            <a:gd name="adj3" fmla="val 14023710"/>
            <a:gd name="adj4" fmla="val 1723693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E0609B-BE91-A243-AF13-1FB47234EBD2}">
      <dsp:nvSpPr>
        <dsp:cNvPr id="0" name=""/>
        <dsp:cNvSpPr/>
      </dsp:nvSpPr>
      <dsp:spPr>
        <a:xfrm>
          <a:off x="905919" y="938"/>
          <a:ext cx="878984" cy="439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Registration</a:t>
          </a:r>
          <a:endParaRPr lang="en-US" sz="1100" kern="1200" dirty="0"/>
        </a:p>
      </dsp:txBody>
      <dsp:txXfrm>
        <a:off x="927373" y="22392"/>
        <a:ext cx="836076" cy="396584"/>
      </dsp:txXfrm>
    </dsp:sp>
    <dsp:sp modelId="{D58C29FC-8CAB-4D45-BCCC-D7592726ED5F}">
      <dsp:nvSpPr>
        <dsp:cNvPr id="0" name=""/>
        <dsp:cNvSpPr/>
      </dsp:nvSpPr>
      <dsp:spPr>
        <a:xfrm>
          <a:off x="1760190" y="621602"/>
          <a:ext cx="878984" cy="439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Hosting</a:t>
          </a:r>
          <a:endParaRPr lang="en-US" sz="1100" kern="1200" dirty="0"/>
        </a:p>
      </dsp:txBody>
      <dsp:txXfrm>
        <a:off x="1781644" y="643056"/>
        <a:ext cx="836076" cy="396584"/>
      </dsp:txXfrm>
    </dsp:sp>
    <dsp:sp modelId="{1D10EA2F-7513-B24B-9BAE-A89D60E35DA7}">
      <dsp:nvSpPr>
        <dsp:cNvPr id="0" name=""/>
        <dsp:cNvSpPr/>
      </dsp:nvSpPr>
      <dsp:spPr>
        <a:xfrm>
          <a:off x="1433888" y="1625858"/>
          <a:ext cx="878984" cy="439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Propagation</a:t>
          </a:r>
          <a:endParaRPr lang="en-US" sz="1100" kern="1200" dirty="0"/>
        </a:p>
      </dsp:txBody>
      <dsp:txXfrm>
        <a:off x="1455342" y="1647312"/>
        <a:ext cx="836076" cy="396584"/>
      </dsp:txXfrm>
    </dsp:sp>
    <dsp:sp modelId="{B55D6B0E-A341-0C47-B421-41F667D1BC56}">
      <dsp:nvSpPr>
        <dsp:cNvPr id="0" name=""/>
        <dsp:cNvSpPr/>
      </dsp:nvSpPr>
      <dsp:spPr>
        <a:xfrm>
          <a:off x="377950" y="1625858"/>
          <a:ext cx="878984" cy="439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Payload Delivery</a:t>
          </a:r>
          <a:endParaRPr lang="en-US" sz="1100" kern="1200" dirty="0"/>
        </a:p>
      </dsp:txBody>
      <dsp:txXfrm>
        <a:off x="399404" y="1647312"/>
        <a:ext cx="836076" cy="396584"/>
      </dsp:txXfrm>
    </dsp:sp>
    <dsp:sp modelId="{9CF6B807-9914-974E-B8A1-79FD04F58F8F}">
      <dsp:nvSpPr>
        <dsp:cNvPr id="0" name=""/>
        <dsp:cNvSpPr/>
      </dsp:nvSpPr>
      <dsp:spPr>
        <a:xfrm>
          <a:off x="51648" y="621602"/>
          <a:ext cx="878984" cy="439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Blocking</a:t>
          </a:r>
          <a:endParaRPr lang="en-US" sz="1100" kern="1200" dirty="0"/>
        </a:p>
      </dsp:txBody>
      <dsp:txXfrm>
        <a:off x="73102" y="643056"/>
        <a:ext cx="836076" cy="39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0C3C21-0F7D-424F-BFD8-CBDE94A8CFCD}" type="datetime1">
              <a:rPr lang="nl-BE"/>
              <a:pPr>
                <a:defRPr/>
              </a:pPr>
              <a:t>16-11-04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6EFB09-33F2-3B48-A8E0-415A9292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52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4C2BA5-9BB9-7A49-9E07-BEC4BA1862FB}" type="datetime1">
              <a:rPr lang="nl-BE"/>
              <a:pPr>
                <a:defRPr/>
              </a:pPr>
              <a:t>16-11-04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6C557-AB6C-154F-B543-733AD582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15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massar@fsi.io" TargetMode="External"/><Relationship Id="rId5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92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81525" cy="5137200"/>
          </a:xfrm>
          <a:prstGeom prst="rect">
            <a:avLst/>
          </a:prstGeom>
        </p:spPr>
      </p:pic>
      <p:pic>
        <p:nvPicPr>
          <p:cNvPr id="2" name="Picture 1" descr="IMG_292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475" y="-1"/>
            <a:ext cx="4581525" cy="514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50413" y="1255713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hape 501"/>
          <p:cNvSpPr>
            <a:spLocks noChangeArrowheads="1"/>
          </p:cNvSpPr>
          <p:nvPr/>
        </p:nvSpPr>
        <p:spPr bwMode="auto">
          <a:xfrm>
            <a:off x="238125" y="4429408"/>
            <a:ext cx="319881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Jeroen Massar</a:t>
            </a:r>
            <a:endParaRPr lang="en-US" sz="1400" baseline="0" dirty="0" smtClean="0">
              <a:solidFill>
                <a:schemeClr val="bg1"/>
              </a:solidFill>
              <a:latin typeface="Arial Black"/>
              <a:cs typeface="Arial Black"/>
              <a:sym typeface="Rajdhani" charset="0"/>
            </a:endParaRPr>
          </a:p>
          <a:p>
            <a:r>
              <a:rPr lang="en-US" sz="1400" baseline="0" dirty="0" smtClean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  <a:hlinkClick r:id="rId4"/>
              </a:rPr>
              <a:t>massar@fsi.io</a:t>
            </a:r>
            <a:endParaRPr lang="en-US" sz="1400" baseline="0" dirty="0" smtClean="0">
              <a:solidFill>
                <a:schemeClr val="bg1"/>
              </a:solidFill>
              <a:latin typeface="Arial" charset="0"/>
              <a:cs typeface="Arial" charset="0"/>
              <a:sym typeface="Rajdhani" charset="0"/>
            </a:endParaRPr>
          </a:p>
          <a:p>
            <a:r>
              <a:rPr lang="en-US" sz="500" dirty="0" smtClean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© </a:t>
            </a:r>
            <a:r>
              <a:rPr lang="en-US" sz="500" dirty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Copyright 2016 </a:t>
            </a:r>
            <a:r>
              <a:rPr lang="en-US" sz="500" dirty="0" err="1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Farsight</a:t>
            </a:r>
            <a:r>
              <a:rPr lang="en-US" sz="500" dirty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 Security, Inc</a:t>
            </a:r>
            <a:r>
              <a:rPr lang="en-US" sz="500" dirty="0" smtClean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.</a:t>
            </a:r>
            <a:endParaRPr lang="en-US" sz="500" dirty="0">
              <a:solidFill>
                <a:schemeClr val="bg1"/>
              </a:solidFill>
              <a:latin typeface="Arial" charset="0"/>
              <a:cs typeface="Arial" charset="0"/>
              <a:sym typeface="Rajdhani" charset="0"/>
            </a:endParaRPr>
          </a:p>
        </p:txBody>
      </p:sp>
      <p:pic>
        <p:nvPicPr>
          <p:cNvPr id="8" name="Picture 7" descr="Farsight FINAL FILES BB white_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t="21915" r="10616" b="25188"/>
          <a:stretch>
            <a:fillRect/>
          </a:stretch>
        </p:blipFill>
        <p:spPr bwMode="auto">
          <a:xfrm>
            <a:off x="7018334" y="4529134"/>
            <a:ext cx="17653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036812"/>
            <a:ext cx="9144002" cy="80416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 b="1" cap="none" spc="-150" baseline="0">
                <a:solidFill>
                  <a:srgbClr val="CD4E2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MASTER TITLE SLIDE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-1" y="2780957"/>
            <a:ext cx="9144001" cy="29139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spc="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1" name="Shape 501"/>
          <p:cNvSpPr>
            <a:spLocks noChangeArrowheads="1"/>
          </p:cNvSpPr>
          <p:nvPr userDrawn="1"/>
        </p:nvSpPr>
        <p:spPr bwMode="auto">
          <a:xfrm>
            <a:off x="149225" y="120447"/>
            <a:ext cx="3198813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SwiNOG</a:t>
            </a:r>
            <a:r>
              <a:rPr lang="en-US" sz="1100" baseline="0" dirty="0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 #30</a:t>
            </a:r>
          </a:p>
          <a:p>
            <a:r>
              <a:rPr lang="en-US" sz="1100" baseline="0" dirty="0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4 November 2016</a:t>
            </a:r>
          </a:p>
          <a:p>
            <a:r>
              <a:rPr lang="en-US" sz="1100" baseline="0" dirty="0" err="1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G</a:t>
            </a:r>
            <a:r>
              <a:rPr lang="en-US" sz="1100" dirty="0" err="1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urtenpark</a:t>
            </a:r>
            <a:r>
              <a:rPr lang="en-US" sz="1100" dirty="0" smtClean="0">
                <a:solidFill>
                  <a:schemeClr val="bg1"/>
                </a:solidFill>
                <a:latin typeface="Arial Black"/>
                <a:cs typeface="Arial Black"/>
                <a:sym typeface="Rajdhani" charset="0"/>
              </a:rPr>
              <a:t>, Bern, Switzerland</a:t>
            </a:r>
            <a:endParaRPr lang="en-US" sz="1100" baseline="0" dirty="0" smtClean="0">
              <a:solidFill>
                <a:schemeClr val="bg1"/>
              </a:solidFill>
              <a:latin typeface="Arial Black"/>
              <a:cs typeface="Arial Black"/>
              <a:sym typeface="Rajdhan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3827541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CD4E20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04080" y="828042"/>
            <a:ext cx="3982720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452D5E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5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7439844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452D5E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7"/>
          <p:cNvSpPr/>
          <p:nvPr userDrawn="1"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Parallelogram 21"/>
          <p:cNvSpPr/>
          <p:nvPr userDrawn="1"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5" descr="Farsight Purple org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7439844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CD4E20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18" y="995680"/>
            <a:ext cx="7096906" cy="3718560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090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0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18" y="995680"/>
            <a:ext cx="7096906" cy="3718560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53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3827541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04080" y="828042"/>
            <a:ext cx="3982720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568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3827541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CD4E20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04080" y="828042"/>
            <a:ext cx="3982720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452D5E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55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5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7439844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452D5E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452D5E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19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E2461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5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7439844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CD4E20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CD4E20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62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50413" y="1255713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hape 501"/>
          <p:cNvSpPr>
            <a:spLocks noChangeArrowheads="1"/>
          </p:cNvSpPr>
          <p:nvPr/>
        </p:nvSpPr>
        <p:spPr bwMode="auto">
          <a:xfrm>
            <a:off x="238125" y="4875684"/>
            <a:ext cx="319881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© Copyright 2016 </a:t>
            </a:r>
            <a:r>
              <a:rPr lang="en-US" sz="500" dirty="0" err="1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Farsight</a:t>
            </a:r>
            <a:r>
              <a:rPr lang="en-US" sz="500" dirty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 Security, Inc</a:t>
            </a:r>
            <a:r>
              <a:rPr lang="en-US" sz="500" dirty="0" smtClean="0">
                <a:solidFill>
                  <a:schemeClr val="bg1"/>
                </a:solidFill>
                <a:latin typeface="Arial" charset="0"/>
                <a:cs typeface="Arial" charset="0"/>
                <a:sym typeface="Rajdhani" charset="0"/>
              </a:rPr>
              <a:t>.</a:t>
            </a:r>
            <a:endParaRPr lang="en-US" sz="500" dirty="0">
              <a:solidFill>
                <a:schemeClr val="bg1"/>
              </a:solidFill>
              <a:latin typeface="Arial" charset="0"/>
              <a:cs typeface="Arial" charset="0"/>
              <a:sym typeface="Rajdhani" charset="0"/>
            </a:endParaRPr>
          </a:p>
        </p:txBody>
      </p:sp>
      <p:pic>
        <p:nvPicPr>
          <p:cNvPr id="8" name="Picture 7" descr="Farsight FINAL FILES BB white_O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t="21915" r="10616" b="25188"/>
          <a:stretch>
            <a:fillRect/>
          </a:stretch>
        </p:blipFill>
        <p:spPr bwMode="auto">
          <a:xfrm>
            <a:off x="7018334" y="4529134"/>
            <a:ext cx="17653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036812"/>
            <a:ext cx="9144002" cy="80416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 b="1" cap="none" spc="-150" baseline="0">
                <a:solidFill>
                  <a:srgbClr val="CD4E2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MASTER TITLE SLIDE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-1" y="2780957"/>
            <a:ext cx="9144001" cy="29139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spc="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57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7"/>
          <p:cNvSpPr/>
          <p:nvPr/>
        </p:nvSpPr>
        <p:spPr>
          <a:xfrm>
            <a:off x="0" y="5059363"/>
            <a:ext cx="7412038" cy="87312"/>
          </a:xfrm>
          <a:custGeom>
            <a:avLst/>
            <a:gdLst/>
            <a:ahLst/>
            <a:cxnLst/>
            <a:rect l="l" t="t" r="r" b="b"/>
            <a:pathLst>
              <a:path w="7412207" h="85985">
                <a:moveTo>
                  <a:pt x="0" y="0"/>
                </a:moveTo>
                <a:lnTo>
                  <a:pt x="7412207" y="0"/>
                </a:lnTo>
                <a:lnTo>
                  <a:pt x="7348625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452D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Parallelogram 21"/>
          <p:cNvSpPr/>
          <p:nvPr/>
        </p:nvSpPr>
        <p:spPr>
          <a:xfrm>
            <a:off x="7527925" y="-4763"/>
            <a:ext cx="1616075" cy="85726"/>
          </a:xfrm>
          <a:custGeom>
            <a:avLst/>
            <a:gdLst/>
            <a:ahLst/>
            <a:cxnLst/>
            <a:rect l="l" t="t" r="r" b="b"/>
            <a:pathLst>
              <a:path w="1616848" h="85985">
                <a:moveTo>
                  <a:pt x="63582" y="0"/>
                </a:moveTo>
                <a:lnTo>
                  <a:pt x="1616848" y="0"/>
                </a:lnTo>
                <a:lnTo>
                  <a:pt x="1616848" y="85985"/>
                </a:lnTo>
                <a:lnTo>
                  <a:pt x="0" y="8598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Parallelogram 22"/>
          <p:cNvSpPr/>
          <p:nvPr/>
        </p:nvSpPr>
        <p:spPr>
          <a:xfrm>
            <a:off x="0" y="285750"/>
            <a:ext cx="552450" cy="387350"/>
          </a:xfrm>
          <a:custGeom>
            <a:avLst/>
            <a:gdLst/>
            <a:ahLst/>
            <a:cxnLst/>
            <a:rect l="l" t="t" r="r" b="b"/>
            <a:pathLst>
              <a:path w="551998" h="387775">
                <a:moveTo>
                  <a:pt x="0" y="0"/>
                </a:moveTo>
                <a:lnTo>
                  <a:pt x="551998" y="0"/>
                </a:lnTo>
                <a:lnTo>
                  <a:pt x="400487" y="387775"/>
                </a:lnTo>
                <a:lnTo>
                  <a:pt x="0" y="387775"/>
                </a:lnTo>
                <a:close/>
              </a:path>
            </a:pathLst>
          </a:custGeom>
          <a:solidFill>
            <a:srgbClr val="CD4E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Picture 6" descr="Farsight Purple org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177800"/>
            <a:ext cx="15557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71739" y="828042"/>
            <a:ext cx="3827541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452D5E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4704080" y="828042"/>
            <a:ext cx="3982720" cy="3682998"/>
          </a:xfrm>
        </p:spPr>
        <p:txBody>
          <a:bodyPr>
            <a:normAutofit/>
          </a:bodyPr>
          <a:lstStyle>
            <a:lvl1pPr indent="-205200">
              <a:spcBef>
                <a:spcPts val="600"/>
              </a:spcBef>
              <a:buClr>
                <a:srgbClr val="CD4E20"/>
              </a:buCl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indent="-205200">
              <a:spcBef>
                <a:spcPts val="600"/>
              </a:spcBef>
              <a:buClr>
                <a:srgbClr val="183993"/>
              </a:buClr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3pPr>
            <a:lvl4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4pPr>
            <a:lvl5pPr indent="-205200">
              <a:spcBef>
                <a:spcPts val="600"/>
              </a:spcBef>
              <a:buClr>
                <a:srgbClr val="183993"/>
              </a:buClr>
              <a:defRPr sz="11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998" y="284080"/>
            <a:ext cx="7096907" cy="406394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chemeClr val="tx1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::</a:t>
            </a:r>
            <a:fld id="{55045FAE-D266-4A46-87B3-1A13EBB2115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00" r:id="rId8"/>
    <p:sldLayoutId id="2147483702" r:id="rId9"/>
    <p:sldLayoutId id="2147483705" r:id="rId10"/>
    <p:sldLayoutId id="2147483703" r:id="rId11"/>
    <p:sldLayoutId id="2147483706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Lato heavy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452D5E"/>
        </a:buClr>
        <a:buFont typeface="Wingdings" charset="0"/>
        <a:buChar char="u"/>
        <a:defRPr sz="14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–"/>
        <a:defRPr sz="1200"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Wingdings" charset="0"/>
        <a:buChar char="v"/>
        <a:defRPr sz="1100"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–"/>
        <a:defRPr sz="1100"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83993"/>
        </a:buClr>
        <a:buFont typeface="Arial" charset="0"/>
        <a:buChar char="»"/>
        <a:defRPr sz="1100"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nstap.info" TargetMode="Externa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i.dnsdb.info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db.inf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rpz.inf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rsightsecurity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ingmanifesto.org/manrs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cp38.inf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dbarn.org/dns/ratelimi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spc="0" dirty="0" smtClean="0">
                <a:solidFill>
                  <a:srgbClr val="CB3D10"/>
                </a:solidFill>
              </a:rPr>
              <a:t>The DNS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All the fun one can have with DNS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 </a:t>
            </a:r>
            <a:r>
              <a:rPr lang="en-US" dirty="0" smtClean="0"/>
              <a:t>Collection: Passive </a:t>
            </a:r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Use a hub/mirror-port </a:t>
            </a:r>
            <a:r>
              <a:rPr lang="en-US" dirty="0" smtClean="0"/>
              <a:t>etc. </a:t>
            </a:r>
            <a:r>
              <a:rPr lang="en-US" dirty="0"/>
              <a:t>to sniff the interface of the DNS server collection DNS responses</a:t>
            </a:r>
          </a:p>
          <a:p>
            <a:r>
              <a:rPr lang="en-US" dirty="0"/>
              <a:t>Full packet details, which need to be parsed</a:t>
            </a:r>
          </a:p>
          <a:p>
            <a:r>
              <a:rPr lang="en-US" dirty="0"/>
              <a:t>Requires TCP reassembly and UDP fragment reassembly</a:t>
            </a:r>
          </a:p>
          <a:p>
            <a:r>
              <a:rPr lang="en-US" dirty="0"/>
              <a:t>No performance impact on the actual DNS server</a:t>
            </a:r>
          </a:p>
          <a:p>
            <a:r>
              <a:rPr lang="en-US" dirty="0"/>
              <a:t>Can be done below and above the recursive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68" y="1156553"/>
            <a:ext cx="8001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6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Collection: </a:t>
            </a:r>
            <a:r>
              <a:rPr lang="en-US" dirty="0" err="1" smtClean="0"/>
              <a:t>dnstap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of Query Logging + Passive DNS: </a:t>
            </a:r>
            <a:r>
              <a:rPr lang="en-US" dirty="0" err="1"/>
              <a:t>dnstap</a:t>
            </a:r>
            <a:endParaRPr lang="en-US" dirty="0"/>
          </a:p>
          <a:p>
            <a:r>
              <a:rPr lang="en-US" dirty="0"/>
              <a:t>Patch the DNS server to support logging using </a:t>
            </a:r>
            <a:r>
              <a:rPr lang="en-US" dirty="0" err="1"/>
              <a:t>dnstap</a:t>
            </a:r>
            <a:endParaRPr lang="en-US" dirty="0"/>
          </a:p>
          <a:p>
            <a:r>
              <a:rPr lang="en-US" dirty="0"/>
              <a:t>Duplicates the internal parsed DNS format message</a:t>
            </a:r>
          </a:p>
          <a:p>
            <a:r>
              <a:rPr lang="en-US" dirty="0"/>
              <a:t>Uses circular queues &amp; non-blocking logging techniques: minimal performance hit on DNS server</a:t>
            </a:r>
          </a:p>
          <a:p>
            <a:r>
              <a:rPr lang="en-US" dirty="0"/>
              <a:t>Implemented in </a:t>
            </a:r>
            <a:r>
              <a:rPr lang="en-US" dirty="0" smtClean="0"/>
              <a:t>BIND, </a:t>
            </a:r>
            <a:r>
              <a:rPr lang="en-US" dirty="0"/>
              <a:t>Unbound, Knot DNS and more </a:t>
            </a:r>
          </a:p>
          <a:p>
            <a:r>
              <a:rPr lang="en-US" dirty="0"/>
              <a:t>Documentation / Tutorials / </a:t>
            </a:r>
            <a:r>
              <a:rPr lang="en-US" dirty="0" err="1"/>
              <a:t>Mailinglist</a:t>
            </a:r>
            <a:r>
              <a:rPr lang="en-US" dirty="0"/>
              <a:t> / </a:t>
            </a:r>
            <a:r>
              <a:rPr lang="en-US" dirty="0" smtClean="0"/>
              <a:t>Code: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://www.dnstap.info</a:t>
            </a:r>
            <a:endParaRPr lang="en-US" dirty="0"/>
          </a:p>
          <a:p>
            <a:r>
              <a:rPr lang="en-US" dirty="0"/>
              <a:t>Design &amp; Implementation: Robert Edmonds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403" y="2933700"/>
            <a:ext cx="2409292" cy="188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6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DNSDB: The DNS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repository from Passive DNS collectors data</a:t>
            </a:r>
          </a:p>
          <a:p>
            <a:r>
              <a:rPr lang="en-US" dirty="0"/>
              <a:t>Web-based query </a:t>
            </a:r>
            <a:r>
              <a:rPr lang="en-US" dirty="0" smtClean="0"/>
              <a:t>interface @ </a:t>
            </a:r>
            <a:r>
              <a:rPr lang="en-US" dirty="0">
                <a:hlinkClick r:id="rId2"/>
              </a:rPr>
              <a:t>http://www.dnsdb.info</a:t>
            </a:r>
            <a:r>
              <a:rPr lang="en-US" dirty="0"/>
              <a:t> </a:t>
            </a:r>
          </a:p>
          <a:p>
            <a:r>
              <a:rPr lang="en-US" dirty="0"/>
              <a:t>API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api.dnsdb.info</a:t>
            </a:r>
            <a:r>
              <a:rPr lang="en-US" dirty="0" smtClean="0"/>
              <a:t>) access </a:t>
            </a:r>
            <a:r>
              <a:rPr lang="en-US" dirty="0"/>
              <a:t>for integration in various investigative </a:t>
            </a:r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dnsdb</a:t>
            </a:r>
            <a:r>
              <a:rPr lang="en-US" dirty="0" smtClean="0"/>
              <a:t>-query (Python)</a:t>
            </a:r>
          </a:p>
          <a:p>
            <a:pPr lvl="1"/>
            <a:r>
              <a:rPr lang="en-US" dirty="0" err="1" smtClean="0"/>
              <a:t>dnsdb_c</a:t>
            </a:r>
            <a:r>
              <a:rPr lang="en-US" dirty="0" smtClean="0"/>
              <a:t> (C </a:t>
            </a:r>
            <a:r>
              <a:rPr lang="en-US" dirty="0" smtClean="0">
                <a:sym typeface="Wingdings"/>
              </a:rPr>
              <a:t>)</a:t>
            </a:r>
          </a:p>
          <a:p>
            <a:pPr lvl="1"/>
            <a:r>
              <a:rPr lang="en-US" dirty="0" err="1"/>
              <a:t>Maltego</a:t>
            </a:r>
            <a:endParaRPr lang="en-US" dirty="0"/>
          </a:p>
          <a:p>
            <a:pPr lvl="1"/>
            <a:r>
              <a:rPr lang="en-US" dirty="0" err="1" smtClean="0"/>
              <a:t>Splunk</a:t>
            </a:r>
            <a:endParaRPr lang="en-US" dirty="0" smtClean="0"/>
          </a:p>
          <a:p>
            <a:r>
              <a:rPr lang="en-US" dirty="0" smtClean="0"/>
              <a:t>DNSDB Export: On-premise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62350" y="1892301"/>
            <a:ext cx="4610458" cy="2911384"/>
            <a:chOff x="1492678" y="688885"/>
            <a:chExt cx="6451530" cy="4114800"/>
          </a:xfrm>
        </p:grpSpPr>
        <p:pic>
          <p:nvPicPr>
            <p:cNvPr id="15" name="Content Placeholder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5078" y="1146085"/>
              <a:ext cx="216131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727118" y="2384335"/>
              <a:ext cx="1219200" cy="0"/>
            </a:xfrm>
            <a:prstGeom prst="straightConnector1">
              <a:avLst/>
            </a:prstGeom>
            <a:ln w="31750">
              <a:solidFill>
                <a:srgbClr val="888888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92678" y="2212885"/>
              <a:ext cx="666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Sensors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02478" y="1679485"/>
              <a:ext cx="2083464" cy="1083431"/>
              <a:chOff x="3702478" y="1679485"/>
              <a:chExt cx="2083464" cy="1083431"/>
            </a:xfrm>
          </p:grpSpPr>
          <p:pic>
            <p:nvPicPr>
              <p:cNvPr id="19" name="Content Placeholder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2478" y="1679485"/>
                <a:ext cx="2083464" cy="1083431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4266358" y="2136685"/>
                <a:ext cx="9906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288260" y="1910417"/>
              <a:ext cx="9598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Security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Information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Exchange</a:t>
              </a:r>
            </a:p>
          </p:txBody>
        </p:sp>
        <p:pic>
          <p:nvPicPr>
            <p:cNvPr id="22" name="Content Placeholder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310" y="688885"/>
              <a:ext cx="685800" cy="5334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45254" y="1157277"/>
              <a:ext cx="16328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Third-Party Threat Data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761664" y="1466125"/>
              <a:ext cx="7614" cy="365760"/>
            </a:xfrm>
            <a:prstGeom prst="straightConnector1">
              <a:avLst/>
            </a:prstGeom>
            <a:ln w="31750">
              <a:solidFill>
                <a:srgbClr val="888888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Content Placeholder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8148" y="2060485"/>
              <a:ext cx="805154" cy="62623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788873" y="2260507"/>
              <a:ext cx="66556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DNSDB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607478" y="2389092"/>
              <a:ext cx="1219200" cy="0"/>
            </a:xfrm>
            <a:prstGeom prst="straightConnector1">
              <a:avLst/>
            </a:prstGeom>
            <a:ln w="31750">
              <a:solidFill>
                <a:srgbClr val="888888"/>
              </a:solidFill>
              <a:headEnd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38290" y="3341181"/>
              <a:ext cx="1680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Real-Time Threat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Information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64197" y="3356838"/>
              <a:ext cx="1680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Historical Threat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Information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551502" y="2904103"/>
              <a:ext cx="457200" cy="457200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888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6893056" y="2898685"/>
              <a:ext cx="457200" cy="457200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8888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41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DNSDB Web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6-11-04 at 01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831850"/>
            <a:ext cx="6705600" cy="1981200"/>
          </a:xfrm>
          <a:prstGeom prst="rect">
            <a:avLst/>
          </a:prstGeom>
        </p:spPr>
      </p:pic>
      <p:pic>
        <p:nvPicPr>
          <p:cNvPr id="8" name="Picture 7" descr="Screen Shot 2016-11-04 at 01.50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2921000"/>
            <a:ext cx="6565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Screen Shot 2016-11-04 at 01.4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0"/>
            <a:ext cx="63042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Screen Shot 2016-11-04 at 01.5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520016"/>
            <a:ext cx="7102779" cy="3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NOD: Newly Observed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get ‘new’ domains from Zone </a:t>
            </a:r>
            <a:r>
              <a:rPr lang="en-US" dirty="0"/>
              <a:t>File Access (ZFA) as provided by TLD </a:t>
            </a:r>
            <a:r>
              <a:rPr lang="en-US" dirty="0" smtClean="0"/>
              <a:t>operators (as per ICANN </a:t>
            </a:r>
            <a:r>
              <a:rPr lang="en-US" dirty="0"/>
              <a:t>Base Registry Agreement)</a:t>
            </a:r>
          </a:p>
          <a:p>
            <a:r>
              <a:rPr lang="en-US" dirty="0" smtClean="0"/>
              <a:t>But ZFA </a:t>
            </a:r>
            <a:r>
              <a:rPr lang="en-US" dirty="0"/>
              <a:t>is not available for </a:t>
            </a:r>
            <a:r>
              <a:rPr lang="en-US" dirty="0" smtClean="0"/>
              <a:t>e.g. </a:t>
            </a:r>
            <a:r>
              <a:rPr lang="en-US" dirty="0" err="1"/>
              <a:t>ccTLDs</a:t>
            </a:r>
            <a:r>
              <a:rPr lang="en-US" dirty="0"/>
              <a:t>, .mil </a:t>
            </a:r>
            <a:r>
              <a:rPr lang="en-US" dirty="0" smtClean="0"/>
              <a:t>/ .</a:t>
            </a:r>
            <a:r>
              <a:rPr lang="en-US" dirty="0" err="1" smtClean="0"/>
              <a:t>gov</a:t>
            </a:r>
            <a:r>
              <a:rPr lang="en-US" dirty="0" smtClean="0"/>
              <a:t> and badly managed ones</a:t>
            </a:r>
            <a:endParaRPr lang="en-US" dirty="0"/>
          </a:p>
          <a:p>
            <a:r>
              <a:rPr lang="en-US" dirty="0"/>
              <a:t>ZFA is only published every 24 </a:t>
            </a:r>
            <a:r>
              <a:rPr lang="en-US" dirty="0" smtClean="0"/>
              <a:t>hours</a:t>
            </a:r>
            <a:endParaRPr lang="en-US" dirty="0"/>
          </a:p>
          <a:p>
            <a:pPr lvl="1"/>
            <a:r>
              <a:rPr lang="en-US" dirty="0"/>
              <a:t>Might miss domains that are registered and removed inside that period again (</a:t>
            </a:r>
            <a:r>
              <a:rPr lang="en-US" dirty="0" err="1"/>
              <a:t>eg</a:t>
            </a:r>
            <a:r>
              <a:rPr lang="en-US" dirty="0"/>
              <a:t> domain tasting)</a:t>
            </a:r>
          </a:p>
          <a:p>
            <a:r>
              <a:rPr lang="en-US" dirty="0" smtClean="0"/>
              <a:t>With the help of DNSDB</a:t>
            </a:r>
            <a:r>
              <a:rPr lang="en-US" dirty="0"/>
              <a:t>, as it knows what is being </a:t>
            </a:r>
            <a:r>
              <a:rPr lang="en-US" dirty="0" smtClean="0"/>
              <a:t>queried: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domain not seen for last 10 days: Newly Observed Domain!</a:t>
            </a:r>
          </a:p>
          <a:p>
            <a:r>
              <a:rPr lang="en-US" dirty="0" smtClean="0"/>
              <a:t>NOD is </a:t>
            </a:r>
            <a:r>
              <a:rPr lang="en-US" dirty="0"/>
              <a:t>published as RPZ </a:t>
            </a:r>
            <a:r>
              <a:rPr lang="en-US" dirty="0" smtClean="0"/>
              <a:t>zone, RBL zone or SIE channel 212</a:t>
            </a:r>
          </a:p>
          <a:p>
            <a:pPr lvl="1"/>
            <a:r>
              <a:rPr lang="en-US" dirty="0" smtClean="0"/>
              <a:t>With RPZ: one can block or CNAME new domains to a safe place</a:t>
            </a:r>
          </a:p>
          <a:p>
            <a:pPr lvl="1"/>
            <a:r>
              <a:rPr lang="en-US" dirty="0" smtClean="0"/>
              <a:t>Easily Integrate into </a:t>
            </a:r>
            <a:r>
              <a:rPr lang="en-US" dirty="0" err="1" smtClean="0"/>
              <a:t>SpamAssassin</a:t>
            </a:r>
            <a:r>
              <a:rPr lang="en-US" dirty="0" smtClean="0"/>
              <a:t> and other tools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41770"/>
              </p:ext>
            </p:extLst>
          </p:nvPr>
        </p:nvGraphicFramePr>
        <p:xfrm>
          <a:off x="6229350" y="2647950"/>
          <a:ext cx="2690824" cy="206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81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Questions!?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massar@fsi.io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0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RPZ: Response Policy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with more details: </a:t>
            </a:r>
            <a:r>
              <a:rPr lang="en-US" dirty="0">
                <a:hlinkClick r:id="rId2"/>
              </a:rPr>
              <a:t>http://www.dnsrpz.info</a:t>
            </a:r>
            <a:endParaRPr lang="en-US" dirty="0"/>
          </a:p>
          <a:p>
            <a:r>
              <a:rPr lang="en-US" dirty="0"/>
              <a:t>Also dubbed “DNS Firewalls”</a:t>
            </a:r>
          </a:p>
          <a:p>
            <a:r>
              <a:rPr lang="en-US" dirty="0"/>
              <a:t>Rules are carried in standard DNS zones</a:t>
            </a:r>
          </a:p>
          <a:p>
            <a:r>
              <a:rPr lang="en-US" dirty="0"/>
              <a:t>Using IXFR, NOTIFY, TSIG zone updates are distributed automatically and efficiently to stealth </a:t>
            </a:r>
            <a:r>
              <a:rPr lang="en-US" dirty="0" err="1"/>
              <a:t>secondaries</a:t>
            </a:r>
            <a:endParaRPr lang="en-US" dirty="0"/>
          </a:p>
          <a:p>
            <a:r>
              <a:rPr lang="en-US" dirty="0"/>
              <a:t>Depending on rule, a different response might be returned than the real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7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RPZ: Rule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Rules:</a:t>
            </a:r>
          </a:p>
          <a:p>
            <a:r>
              <a:rPr lang="en-US" dirty="0"/>
              <a:t>If the name being looked up is W.</a:t>
            </a:r>
          </a:p>
          <a:p>
            <a:r>
              <a:rPr lang="en-US" dirty="0"/>
              <a:t>If the response contains any IP address in range X.</a:t>
            </a:r>
          </a:p>
          <a:p>
            <a:r>
              <a:rPr lang="en-US" dirty="0"/>
              <a:t>If a listed name server name is Y.</a:t>
            </a:r>
          </a:p>
          <a:p>
            <a:r>
              <a:rPr lang="en-US" dirty="0"/>
              <a:t>If any returned name server IP address is in range Z.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Private Hat Slide: Where is your IPv6!?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3060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 smtClean="0">
                <a:solidFill>
                  <a:schemeClr val="bg1"/>
                </a:solidFill>
              </a:rPr>
              <a:t>(Farsight is 2620</a:t>
            </a:r>
            <a:r>
              <a:rPr lang="is-IS" sz="1600" dirty="0">
                <a:solidFill>
                  <a:schemeClr val="bg1"/>
                </a:solidFill>
              </a:rPr>
              <a:t>:</a:t>
            </a:r>
            <a:r>
              <a:rPr lang="is-IS" sz="1600" dirty="0" smtClean="0">
                <a:solidFill>
                  <a:schemeClr val="bg1"/>
                </a:solidFill>
              </a:rPr>
              <a:t>11c:f000</a:t>
            </a:r>
            <a:r>
              <a:rPr lang="is-IS" sz="1600" dirty="0">
                <a:solidFill>
                  <a:schemeClr val="bg1"/>
                </a:solidFill>
              </a:rPr>
              <a:t>::/</a:t>
            </a:r>
            <a:r>
              <a:rPr lang="is-IS" sz="1600" dirty="0" smtClean="0">
                <a:solidFill>
                  <a:schemeClr val="bg1"/>
                </a:solidFill>
              </a:rPr>
              <a:t>44</a:t>
            </a:r>
            <a:r>
              <a:rPr lang="sk-SK" sz="1600" dirty="0" smtClean="0">
                <a:solidFill>
                  <a:schemeClr val="bg1"/>
                </a:solidFill>
              </a:rPr>
              <a:t>, AS393667)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8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RPZ: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Synthesize NXDOMAIN.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www.infected.example</a:t>
            </a:r>
            <a:r>
              <a:rPr lang="en-US" sz="1800" dirty="0">
                <a:latin typeface="Courier New"/>
                <a:cs typeface="Courier New"/>
              </a:rPr>
              <a:t>.@ CNAME .</a:t>
            </a:r>
            <a:endParaRPr lang="en-US" sz="1800" dirty="0"/>
          </a:p>
          <a:p>
            <a:r>
              <a:rPr lang="en-US" dirty="0"/>
              <a:t>Synthesize NODATA: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www.infected.example</a:t>
            </a:r>
            <a:r>
              <a:rPr lang="en-US" sz="1800" dirty="0">
                <a:latin typeface="Courier New"/>
                <a:cs typeface="Courier New"/>
              </a:rPr>
              <a:t>.@ CNAME *.</a:t>
            </a:r>
          </a:p>
          <a:p>
            <a:r>
              <a:rPr lang="en-US" dirty="0"/>
              <a:t>Synthesize an answer.</a:t>
            </a:r>
          </a:p>
          <a:p>
            <a:pPr marL="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www.infected.example</a:t>
            </a:r>
            <a:r>
              <a:rPr lang="en-US" sz="1800" dirty="0">
                <a:latin typeface="Courier New"/>
                <a:cs typeface="Courier New"/>
              </a:rPr>
              <a:t>.@ CNAME </a:t>
            </a:r>
            <a:r>
              <a:rPr lang="en-US" sz="1800" dirty="0" err="1">
                <a:latin typeface="Courier New"/>
                <a:cs typeface="Courier New"/>
              </a:rPr>
              <a:t>www.antivirus.example</a:t>
            </a:r>
            <a:r>
              <a:rPr lang="en-US" sz="1800" dirty="0">
                <a:latin typeface="Courier New"/>
                <a:cs typeface="Courier New"/>
              </a:rPr>
              <a:t>.</a:t>
            </a:r>
          </a:p>
          <a:p>
            <a:pPr marL="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www.malificent.example</a:t>
            </a:r>
            <a:r>
              <a:rPr lang="en-US" sz="1800" dirty="0">
                <a:latin typeface="Courier New"/>
                <a:cs typeface="Courier New"/>
              </a:rPr>
              <a:t>.@ AAAA 2001:db8::42</a:t>
            </a:r>
            <a:endParaRPr lang="en-US" sz="1800" dirty="0"/>
          </a:p>
          <a:p>
            <a:r>
              <a:rPr lang="en-US" dirty="0"/>
              <a:t>Answer with the truth by not having an entry.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9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/>
              </a:rPr>
              <a:t>BIND configuration options to enable 4 RPZ feeds: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response-policy {</a:t>
            </a:r>
            <a:br>
              <a:rPr lang="en-US" dirty="0">
                <a:latin typeface="Courier New"/>
                <a:cs typeface="Courier New"/>
              </a:rPr>
            </a:br>
            <a:r>
              <a:rPr lang="en-US" dirty="0">
                <a:latin typeface="Courier New"/>
                <a:cs typeface="Courier New"/>
              </a:rPr>
              <a:t>	zone "</a:t>
            </a:r>
            <a:r>
              <a:rPr lang="en-US" dirty="0" err="1">
                <a:latin typeface="Courier New"/>
                <a:cs typeface="Courier New"/>
              </a:rPr>
              <a:t>rpz.deteque.com</a:t>
            </a:r>
            <a:r>
              <a:rPr lang="en-US" dirty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zone “</a:t>
            </a:r>
            <a:r>
              <a:rPr lang="en-US" dirty="0" err="1">
                <a:latin typeface="Courier New"/>
                <a:cs typeface="Courier New"/>
              </a:rPr>
              <a:t>rpz.surbl.org</a:t>
            </a:r>
            <a:r>
              <a:rPr lang="en-US" dirty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zone “</a:t>
            </a:r>
            <a:r>
              <a:rPr lang="en-US" dirty="0" err="1">
                <a:latin typeface="Courier New"/>
                <a:cs typeface="Courier New"/>
              </a:rPr>
              <a:t>rpz.spamhaus.org</a:t>
            </a:r>
            <a:r>
              <a:rPr lang="en-US" dirty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zone “</a:t>
            </a:r>
            <a:r>
              <a:rPr lang="en-US" dirty="0" err="1">
                <a:latin typeface="Courier New"/>
                <a:cs typeface="Courier New"/>
              </a:rPr>
              <a:t>rpz.iidrpz.net</a:t>
            </a:r>
            <a:r>
              <a:rPr lang="en-US" dirty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}; 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cs typeface="Courier New"/>
              </a:rPr>
              <a:t>Note that RPZ servers are </a:t>
            </a:r>
            <a:r>
              <a:rPr lang="en-US" dirty="0" err="1">
                <a:cs typeface="Courier New"/>
              </a:rPr>
              <a:t>ACLd</a:t>
            </a:r>
            <a:r>
              <a:rPr lang="en-US" dirty="0">
                <a:cs typeface="Courier New"/>
              </a:rPr>
              <a:t>, hence need permission of operator to get access to the data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Deck™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That is it folks!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5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Farsight</a:t>
            </a:r>
            <a:r>
              <a:rPr lang="en-US" dirty="0" smtClean="0">
                <a:latin typeface="Arial" charset="0"/>
              </a:rPr>
              <a:t> Security, Inc.</a:t>
            </a:r>
            <a:endParaRPr lang="en-US" dirty="0">
              <a:latin typeface="Arial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204788"/>
            <a:r>
              <a:rPr lang="en-US" dirty="0" smtClean="0">
                <a:latin typeface="Arial" charset="0"/>
                <a:hlinkClick r:id="rId2"/>
              </a:rPr>
              <a:t>https://www.farsightsecurity.com</a:t>
            </a:r>
            <a:endParaRPr lang="en-US" dirty="0" smtClean="0">
              <a:latin typeface="Arial" charset="0"/>
            </a:endParaRPr>
          </a:p>
          <a:p>
            <a:pPr indent="-204788"/>
            <a:r>
              <a:rPr lang="en-US" dirty="0" smtClean="0">
                <a:latin typeface="Arial" charset="0"/>
              </a:rPr>
              <a:t>Founded by Dr. Paul </a:t>
            </a:r>
            <a:r>
              <a:rPr lang="en-US" dirty="0" err="1" smtClean="0">
                <a:latin typeface="Arial" charset="0"/>
              </a:rPr>
              <a:t>Vixie</a:t>
            </a:r>
            <a:r>
              <a:rPr lang="en-US" dirty="0" smtClean="0">
                <a:latin typeface="Arial" charset="0"/>
              </a:rPr>
              <a:t> and Dr. Paul </a:t>
            </a:r>
            <a:r>
              <a:rPr lang="en-US" dirty="0" err="1" smtClean="0">
                <a:latin typeface="Arial" charset="0"/>
              </a:rPr>
              <a:t>Mockapetris</a:t>
            </a:r>
            <a:endParaRPr lang="en-US" dirty="0" smtClean="0">
              <a:latin typeface="Arial" charset="0"/>
            </a:endParaRPr>
          </a:p>
          <a:p>
            <a:pPr indent="-204788"/>
            <a:r>
              <a:rPr lang="en-US" dirty="0" smtClean="0">
                <a:latin typeface="Arial" charset="0"/>
              </a:rPr>
              <a:t>Team based in US, Canada, Poland and Switzerland</a:t>
            </a:r>
          </a:p>
          <a:p>
            <a:pPr indent="-204788"/>
            <a:r>
              <a:rPr lang="en-US" dirty="0" smtClean="0">
                <a:latin typeface="Arial" charset="0"/>
              </a:rPr>
              <a:t>Security defense and insight based on DNS</a:t>
            </a:r>
          </a:p>
          <a:p>
            <a:pPr indent="-204788"/>
            <a:r>
              <a:rPr lang="en-US" dirty="0" smtClean="0">
                <a:latin typeface="Arial" charset="0"/>
              </a:rPr>
              <a:t>Projects:</a:t>
            </a:r>
          </a:p>
          <a:p>
            <a:pPr lvl="1" indent="-204788"/>
            <a:r>
              <a:rPr lang="en-US" dirty="0" smtClean="0">
                <a:latin typeface="Arial" charset="0"/>
              </a:rPr>
              <a:t>SIE (Security Information Exchange)</a:t>
            </a:r>
          </a:p>
          <a:p>
            <a:pPr lvl="1" indent="-204788"/>
            <a:r>
              <a:rPr lang="en-US" dirty="0" smtClean="0">
                <a:latin typeface="Arial" charset="0"/>
              </a:rPr>
              <a:t>DNSDB (DNS Database)</a:t>
            </a:r>
          </a:p>
          <a:p>
            <a:pPr lvl="1" indent="-204788"/>
            <a:r>
              <a:rPr lang="en-US" dirty="0" smtClean="0">
                <a:latin typeface="Arial" charset="0"/>
              </a:rPr>
              <a:t>NOD (Newly Observed Domains)</a:t>
            </a:r>
          </a:p>
          <a:p>
            <a:pPr lvl="1" indent="-204788"/>
            <a:r>
              <a:rPr lang="en-US" dirty="0" smtClean="0">
                <a:latin typeface="Arial" charset="0"/>
              </a:rPr>
              <a:t>Domain Sentry, Brand Sentry</a:t>
            </a:r>
          </a:p>
          <a:p>
            <a:pPr lvl="1" indent="-204788"/>
            <a:r>
              <a:rPr lang="en-US" dirty="0" smtClean="0">
                <a:latin typeface="Arial" charset="0"/>
              </a:rPr>
              <a:t>and more</a:t>
            </a:r>
            <a:r>
              <a:rPr lang="mr-IN" dirty="0" smtClean="0">
                <a:latin typeface="Arial" charset="0"/>
              </a:rPr>
              <a:t>…</a:t>
            </a:r>
            <a:endParaRPr lang="en-US" dirty="0" smtClean="0">
              <a:latin typeface="Arial" charset="0"/>
            </a:endParaRPr>
          </a:p>
          <a:p>
            <a:pPr indent="-204788"/>
            <a:r>
              <a:rPr lang="en-US" dirty="0" smtClean="0">
                <a:latin typeface="Arial" charset="0"/>
              </a:rPr>
              <a:t>This Talk:</a:t>
            </a:r>
          </a:p>
          <a:p>
            <a:pPr lvl="1"/>
            <a:r>
              <a:rPr lang="en-US" dirty="0"/>
              <a:t>RRL </a:t>
            </a:r>
            <a:r>
              <a:rPr lang="mr-IN" dirty="0"/>
              <a:t>–</a:t>
            </a:r>
            <a:r>
              <a:rPr lang="en-US" dirty="0"/>
              <a:t> Response Rate Limiting</a:t>
            </a:r>
          </a:p>
          <a:p>
            <a:pPr lvl="1"/>
            <a:r>
              <a:rPr lang="en-US" dirty="0"/>
              <a:t>DNS Query </a:t>
            </a:r>
            <a:r>
              <a:rPr lang="en-US" dirty="0" smtClean="0"/>
              <a:t>Collection (Logging, </a:t>
            </a:r>
            <a:r>
              <a:rPr lang="en-US" dirty="0" err="1" smtClean="0"/>
              <a:t>PassiveDNS</a:t>
            </a:r>
            <a:r>
              <a:rPr lang="en-US" dirty="0" smtClean="0"/>
              <a:t>, </a:t>
            </a:r>
            <a:r>
              <a:rPr lang="en-US" dirty="0" err="1" smtClean="0"/>
              <a:t>dnstap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DNSDB </a:t>
            </a:r>
            <a:r>
              <a:rPr lang="mr-IN" dirty="0" smtClean="0"/>
              <a:t>–</a:t>
            </a:r>
            <a:r>
              <a:rPr lang="en-US" dirty="0" smtClean="0"/>
              <a:t> DNS Database</a:t>
            </a:r>
          </a:p>
          <a:p>
            <a:pPr lvl="1"/>
            <a:r>
              <a:rPr lang="en-US" dirty="0" smtClean="0"/>
              <a:t>NOD </a:t>
            </a:r>
            <a:r>
              <a:rPr lang="mr-IN" dirty="0"/>
              <a:t>–</a:t>
            </a:r>
            <a:r>
              <a:rPr lang="en-US" dirty="0"/>
              <a:t> Newly Observed Domains</a:t>
            </a:r>
          </a:p>
          <a:p>
            <a:pPr indent="-204788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Spoof much?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have MANRS?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Anti-Spoof: Where are your MANRS?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700" indent="0">
              <a:buNone/>
            </a:pPr>
            <a:r>
              <a:rPr lang="en-US" dirty="0" smtClean="0"/>
              <a:t>Good old BCP38 (year 2000):</a:t>
            </a:r>
          </a:p>
          <a:p>
            <a:r>
              <a:rPr lang="en-US" dirty="0">
                <a:hlinkClick r:id="rId2"/>
              </a:rPr>
              <a:t>http://tools.ietf.org/html/bcp38</a:t>
            </a:r>
          </a:p>
          <a:p>
            <a:r>
              <a:rPr lang="en-US" dirty="0">
                <a:hlinkClick r:id="rId2"/>
              </a:rPr>
              <a:t>http://www.bcp38.info</a:t>
            </a:r>
            <a:endParaRPr lang="en-US" dirty="0"/>
          </a:p>
          <a:p>
            <a:endParaRPr lang="en-US" dirty="0"/>
          </a:p>
          <a:p>
            <a:pPr marL="137700" indent="0">
              <a:buNone/>
            </a:pPr>
            <a:r>
              <a:rPr lang="en-US" dirty="0" smtClean="0"/>
              <a:t>MANRS</a:t>
            </a:r>
          </a:p>
          <a:p>
            <a:pPr marL="137700" indent="0">
              <a:buNone/>
            </a:pPr>
            <a:r>
              <a:rPr lang="en-US" dirty="0" smtClean="0"/>
              <a:t>(Mutually Agreed Norms for Routing Security)</a:t>
            </a:r>
          </a:p>
          <a:p>
            <a:r>
              <a:rPr lang="en-US" dirty="0">
                <a:hlinkClick r:id="rId3"/>
              </a:rPr>
              <a:t>https://www.routingmanifesto.org/manrs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137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0" y="1124534"/>
            <a:ext cx="5873751" cy="37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5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RRL: Response </a:t>
            </a:r>
            <a:r>
              <a:rPr lang="en-US" dirty="0"/>
              <a:t>Rate </a:t>
            </a:r>
            <a:r>
              <a:rPr lang="en-US" dirty="0" smtClean="0"/>
              <a:t>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DDoS</a:t>
            </a:r>
            <a:r>
              <a:rPr lang="en-US" dirty="0" smtClean="0"/>
              <a:t> </a:t>
            </a:r>
            <a:r>
              <a:rPr lang="en-US" dirty="0"/>
              <a:t>attacks are common and big as amplification factor is large</a:t>
            </a:r>
            <a:r>
              <a:rPr lang="en-US" dirty="0" smtClean="0"/>
              <a:t>, as </a:t>
            </a:r>
            <a:r>
              <a:rPr lang="en-US" dirty="0"/>
              <a:t>large number of </a:t>
            </a:r>
            <a:r>
              <a:rPr lang="en-US" dirty="0" smtClean="0"/>
              <a:t>open DNS </a:t>
            </a:r>
            <a:r>
              <a:rPr lang="en-US" dirty="0" err="1"/>
              <a:t>recursors</a:t>
            </a:r>
            <a:r>
              <a:rPr lang="en-US" dirty="0"/>
              <a:t>, large number of networks that allow </a:t>
            </a:r>
            <a:r>
              <a:rPr lang="en-US" dirty="0" smtClean="0"/>
              <a:t>spoofing (recent attacks with </a:t>
            </a:r>
            <a:r>
              <a:rPr lang="en-US" dirty="0" err="1" smtClean="0"/>
              <a:t>Mirai</a:t>
            </a:r>
            <a:r>
              <a:rPr lang="en-US" dirty="0" smtClean="0"/>
              <a:t> where btw not spoofed </a:t>
            </a:r>
            <a:r>
              <a:rPr lang="mr-IN" dirty="0" smtClean="0"/>
              <a:t>–</a:t>
            </a:r>
            <a:r>
              <a:rPr lang="en-US" dirty="0" smtClean="0"/>
              <a:t> do you </a:t>
            </a:r>
            <a:r>
              <a:rPr lang="en-US" dirty="0" err="1" smtClean="0"/>
              <a:t>NetFlow</a:t>
            </a:r>
            <a:r>
              <a:rPr lang="en-US" dirty="0" smtClean="0"/>
              <a:t>?)</a:t>
            </a:r>
          </a:p>
          <a:p>
            <a:r>
              <a:rPr lang="en-US" dirty="0" smtClean="0"/>
              <a:t>NTP is not alone, SNMP and DNS</a:t>
            </a:r>
            <a:r>
              <a:rPr lang="mr-IN" dirty="0" smtClean="0"/>
              <a:t>…</a:t>
            </a:r>
            <a:endParaRPr lang="en-US" dirty="0"/>
          </a:p>
          <a:p>
            <a:r>
              <a:rPr lang="en-US" dirty="0"/>
              <a:t>RRL Limits the number of </a:t>
            </a:r>
            <a:r>
              <a:rPr lang="en-US" b="1" i="1" dirty="0"/>
              <a:t>unique responses</a:t>
            </a:r>
            <a:r>
              <a:rPr lang="en-US" i="1" dirty="0"/>
              <a:t> </a:t>
            </a:r>
            <a:r>
              <a:rPr lang="en-US" dirty="0"/>
              <a:t>returned by a DNS server per </a:t>
            </a:r>
            <a:r>
              <a:rPr lang="en-US" dirty="0" smtClean="0"/>
              <a:t>e.g. </a:t>
            </a:r>
            <a:r>
              <a:rPr lang="en-US" dirty="0"/>
              <a:t>IPv4 /24, or IPv6 /48</a:t>
            </a:r>
          </a:p>
          <a:p>
            <a:r>
              <a:rPr lang="en-US" dirty="0"/>
              <a:t>RRL makes informed decision, simple IP-based rate limiting would just </a:t>
            </a:r>
            <a:r>
              <a:rPr lang="en-US" i="1" dirty="0"/>
              <a:t>randomly drop </a:t>
            </a:r>
            <a:r>
              <a:rPr lang="en-US" dirty="0"/>
              <a:t>queries</a:t>
            </a:r>
          </a:p>
          <a:p>
            <a:r>
              <a:rPr lang="en-US" dirty="0"/>
              <a:t>Implemented in: NSD, BIND, Knot, more coming</a:t>
            </a:r>
          </a:p>
          <a:p>
            <a:r>
              <a:rPr lang="en-US" dirty="0" smtClean="0"/>
              <a:t>Design &amp; Implementation: </a:t>
            </a:r>
            <a:r>
              <a:rPr lang="en-US" dirty="0"/>
              <a:t>Paul </a:t>
            </a:r>
            <a:r>
              <a:rPr lang="en-US" dirty="0" err="1"/>
              <a:t>Vixie</a:t>
            </a:r>
            <a:r>
              <a:rPr lang="en-US" dirty="0"/>
              <a:t> &amp; Vernon </a:t>
            </a:r>
            <a:r>
              <a:rPr lang="en-US" dirty="0" err="1" smtClean="0"/>
              <a:t>Schryver</a:t>
            </a:r>
            <a:endParaRPr lang="en-US" dirty="0"/>
          </a:p>
          <a:p>
            <a:r>
              <a:rPr lang="en-US" dirty="0"/>
              <a:t>More details: </a:t>
            </a:r>
            <a:r>
              <a:rPr lang="en-US" dirty="0">
                <a:cs typeface="Courier New"/>
                <a:hlinkClick r:id="rId2"/>
              </a:rPr>
              <a:t>http://www.redbarn.org/dns/ratelimits</a:t>
            </a:r>
            <a:endParaRPr lang="en-US" dirty="0"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2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RRL: Example </a:t>
            </a:r>
            <a:r>
              <a:rPr lang="en-US" dirty="0"/>
              <a:t>BIND &amp; Knot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5518" y="995680"/>
            <a:ext cx="3660064" cy="3718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BIND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rate</a:t>
            </a:r>
            <a:r>
              <a:rPr lang="en-US" dirty="0">
                <a:latin typeface="Courier New"/>
                <a:cs typeface="Courier New"/>
              </a:rPr>
              <a:t>-limit {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responses-per-second </a:t>
            </a:r>
            <a:r>
              <a:rPr lang="en-US" dirty="0" smtClean="0">
                <a:latin typeface="Courier New"/>
                <a:cs typeface="Courier New"/>
              </a:rPr>
              <a:t>200;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	window </a:t>
            </a:r>
            <a:r>
              <a:rPr lang="en-US" dirty="0" smtClean="0">
                <a:latin typeface="Courier New"/>
                <a:cs typeface="Courier New"/>
              </a:rPr>
              <a:t>2;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};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7" y="2489262"/>
            <a:ext cx="5315690" cy="244391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3579" y="995680"/>
            <a:ext cx="3660064" cy="37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452D5E"/>
              </a:buClr>
              <a:buFont typeface="Wingdings" charset="0"/>
              <a:buChar char="u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Wingdings" charset="0"/>
              <a:buChar char="v"/>
              <a:defRPr sz="11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052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183993"/>
              </a:buClr>
              <a:buFont typeface="Arial" charset="0"/>
              <a:buChar char="»"/>
              <a:defRPr sz="11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dirty="0" smtClean="0">
                <a:latin typeface="Courier New"/>
                <a:cs typeface="Courier New"/>
              </a:rPr>
              <a:t>Knot</a:t>
            </a:r>
          </a:p>
          <a:p>
            <a:pPr marL="0" indent="0">
              <a:buFont typeface="Wingdings" charset="0"/>
              <a:buNone/>
            </a:pPr>
            <a:r>
              <a:rPr lang="en-US" dirty="0" smtClean="0">
                <a:latin typeface="Courier New"/>
                <a:cs typeface="Courier New"/>
              </a:rPr>
              <a:t>server: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rate-limit: 200</a:t>
            </a:r>
          </a:p>
          <a:p>
            <a:pPr marL="0" indent="0">
              <a:buFont typeface="Wingdings" charset="0"/>
              <a:buNone/>
            </a:pPr>
            <a:r>
              <a:rPr lang="en-US" dirty="0" smtClean="0">
                <a:latin typeface="Courier New"/>
                <a:cs typeface="Courier New"/>
              </a:rPr>
              <a:t>	rate-limit-slip: 2</a:t>
            </a:r>
          </a:p>
        </p:txBody>
      </p:sp>
    </p:spTree>
    <p:extLst>
      <p:ext uri="{BB962C8B-B14F-4D97-AF65-F5344CB8AC3E}">
        <p14:creationId xmlns:p14="http://schemas.microsoft.com/office/powerpoint/2010/main" val="301111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 </a:t>
            </a:r>
            <a:r>
              <a:rPr lang="en-US" dirty="0" smtClean="0"/>
              <a:t>Collection: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for determining what sites are visited/looked-up</a:t>
            </a:r>
          </a:p>
          <a:p>
            <a:r>
              <a:rPr lang="en-US" dirty="0"/>
              <a:t>Can indicate that a client in the network is connecting to a known C&amp;C Botnet when using </a:t>
            </a:r>
            <a:r>
              <a:rPr lang="en-US" dirty="0" smtClean="0"/>
              <a:t>DNS </a:t>
            </a:r>
            <a:r>
              <a:rPr lang="mr-IN" dirty="0" smtClean="0"/>
              <a:t>–</a:t>
            </a:r>
            <a:r>
              <a:rPr lang="en-US" dirty="0" smtClean="0"/>
              <a:t> collect, analyze and know!</a:t>
            </a:r>
            <a:endParaRPr lang="en-US" dirty="0" smtClean="0"/>
          </a:p>
          <a:p>
            <a:r>
              <a:rPr lang="en-US" dirty="0" smtClean="0"/>
              <a:t>Above the </a:t>
            </a:r>
            <a:r>
              <a:rPr lang="en-US" dirty="0" err="1" smtClean="0"/>
              <a:t>recursor</a:t>
            </a:r>
            <a:r>
              <a:rPr lang="en-US" dirty="0" smtClean="0"/>
              <a:t>: does not collect PII as one does not see </a:t>
            </a:r>
            <a:r>
              <a:rPr lang="en-US" dirty="0" smtClean="0"/>
              <a:t>Stub’s </a:t>
            </a:r>
            <a:r>
              <a:rPr lang="en-US" dirty="0" smtClean="0"/>
              <a:t>IP address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68" y="2274893"/>
            <a:ext cx="5598213" cy="20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7268" y="4504267"/>
            <a:ext cx="559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1) below, 2) above </a:t>
            </a:r>
            <a:r>
              <a:rPr lang="mr-IN" sz="1800" dirty="0" smtClean="0">
                <a:latin typeface="Arial"/>
                <a:cs typeface="Arial"/>
              </a:rPr>
              <a:t>–</a:t>
            </a:r>
            <a:r>
              <a:rPr lang="en-US" sz="1800" dirty="0" smtClean="0">
                <a:latin typeface="Arial"/>
                <a:cs typeface="Arial"/>
              </a:rPr>
              <a:t> the </a:t>
            </a:r>
            <a:r>
              <a:rPr lang="en-US" sz="1800" dirty="0" err="1" smtClean="0">
                <a:latin typeface="Arial"/>
                <a:cs typeface="Arial"/>
              </a:rPr>
              <a:t>recursor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2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 </a:t>
            </a:r>
            <a:r>
              <a:rPr lang="en-US" dirty="0" smtClean="0"/>
              <a:t>Collection: Query </a:t>
            </a:r>
            <a:r>
              <a:rPr lang="en-US" dirty="0"/>
              <a:t>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700" indent="0">
              <a:buNone/>
            </a:pPr>
            <a:endParaRPr lang="en-US" dirty="0"/>
          </a:p>
          <a:p>
            <a:r>
              <a:rPr lang="en-US" dirty="0" smtClean="0"/>
              <a:t>DNS </a:t>
            </a:r>
            <a:r>
              <a:rPr lang="en-US" dirty="0"/>
              <a:t>Server logs queries to disk (file or syslog)</a:t>
            </a:r>
          </a:p>
          <a:p>
            <a:r>
              <a:rPr lang="en-US" dirty="0"/>
              <a:t>Slows DNS server itself down as syslog/file-writing is typically a blocking operation</a:t>
            </a:r>
          </a:p>
          <a:p>
            <a:r>
              <a:rPr lang="en-US" dirty="0"/>
              <a:t>Text-based, thus requires formatting/parsing and the overhead of ASCII</a:t>
            </a:r>
          </a:p>
          <a:p>
            <a:r>
              <a:rPr lang="en-US" dirty="0"/>
              <a:t>Lose all details not </a:t>
            </a:r>
            <a:r>
              <a:rPr lang="en-US" dirty="0" smtClean="0"/>
              <a:t>logged at that time (DNSSEC flags, cache miss/hit,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::</a:t>
            </a:r>
            <a:fld id="{55045FAE-D266-4A46-87B3-1A13EBB2115E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8" y="1160940"/>
            <a:ext cx="80581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28267"/>
      </p:ext>
    </p:extLst>
  </p:cSld>
  <p:clrMapOvr>
    <a:masterClrMapping/>
  </p:clrMapOvr>
</p:sld>
</file>

<file path=ppt/theme/theme1.xml><?xml version="1.0" encoding="utf-8"?>
<a:theme xmlns:a="http://schemas.openxmlformats.org/drawingml/2006/main" name="Farsight Security Theme">
  <a:themeElements>
    <a:clrScheme name="Custom 1">
      <a:dk1>
        <a:sysClr val="windowText" lastClr="000000"/>
      </a:dk1>
      <a:lt1>
        <a:sysClr val="window" lastClr="FFFFFF"/>
      </a:lt1>
      <a:dk2>
        <a:srgbClr val="391960"/>
      </a:dk2>
      <a:lt2>
        <a:srgbClr val="EEECE1"/>
      </a:lt2>
      <a:accent1>
        <a:srgbClr val="2E0B55"/>
      </a:accent1>
      <a:accent2>
        <a:srgbClr val="CD4E20"/>
      </a:accent2>
      <a:accent3>
        <a:srgbClr val="2275C6"/>
      </a:accent3>
      <a:accent4>
        <a:srgbClr val="21509D"/>
      </a:accent4>
      <a:accent5>
        <a:srgbClr val="644088"/>
      </a:accent5>
      <a:accent6>
        <a:srgbClr val="EA5923"/>
      </a:accent6>
      <a:hlink>
        <a:srgbClr val="A6560A"/>
      </a:hlink>
      <a:folHlink>
        <a:srgbClr val="2275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1015</Words>
  <Application>Microsoft Macintosh PowerPoint</Application>
  <PresentationFormat>On-screen Show (16:9)</PresentationFormat>
  <Paragraphs>171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Farsight Security Theme</vt:lpstr>
      <vt:lpstr>The DNS Toolkit</vt:lpstr>
      <vt:lpstr>IPv6</vt:lpstr>
      <vt:lpstr>Farsight Security, Inc.</vt:lpstr>
      <vt:lpstr>Spoof much?</vt:lpstr>
      <vt:lpstr>Anti-Spoof: Where are your MANRS?</vt:lpstr>
      <vt:lpstr>RRL: Response Rate Limiting</vt:lpstr>
      <vt:lpstr>RRL: Example BIND &amp; Knot</vt:lpstr>
      <vt:lpstr>DNS Query Collection: Why?</vt:lpstr>
      <vt:lpstr>DNS Query Collection: Query Logging</vt:lpstr>
      <vt:lpstr>DNS Query Collection: Passive DNS</vt:lpstr>
      <vt:lpstr>DNS Query Collection: dnstap</vt:lpstr>
      <vt:lpstr>DNSDB: The DNS Database</vt:lpstr>
      <vt:lpstr>DNSDB Web Interface</vt:lpstr>
      <vt:lpstr>PowerPoint Presentation</vt:lpstr>
      <vt:lpstr>PowerPoint Presentation</vt:lpstr>
      <vt:lpstr>NOD: Newly Observed Domains</vt:lpstr>
      <vt:lpstr>Questions!?</vt:lpstr>
      <vt:lpstr>RPZ: Response Policy Zones</vt:lpstr>
      <vt:lpstr>RPZ: Rule Types</vt:lpstr>
      <vt:lpstr>RPZ: Actions</vt:lpstr>
      <vt:lpstr>RPZ: Examples</vt:lpstr>
      <vt:lpstr>End of Deck™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Toolkit</dc:title>
  <dc:subject/>
  <dc:creator>Jeroen Massar</dc:creator>
  <cp:keywords/>
  <dc:description/>
  <cp:lastModifiedBy>Jeroen Massar</cp:lastModifiedBy>
  <cp:revision>739</cp:revision>
  <dcterms:created xsi:type="dcterms:W3CDTF">2016-03-03T11:15:18Z</dcterms:created>
  <dcterms:modified xsi:type="dcterms:W3CDTF">2016-11-04T10:36:14Z</dcterms:modified>
  <cp:category/>
</cp:coreProperties>
</file>