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651" r:id="rId2"/>
  </p:sldMasterIdLst>
  <p:notesMasterIdLst>
    <p:notesMasterId r:id="rId24"/>
  </p:notesMasterIdLst>
  <p:handoutMasterIdLst>
    <p:handoutMasterId r:id="rId25"/>
  </p:handoutMasterIdLst>
  <p:sldIdLst>
    <p:sldId id="260" r:id="rId3"/>
    <p:sldId id="324" r:id="rId4"/>
    <p:sldId id="319" r:id="rId5"/>
    <p:sldId id="320" r:id="rId6"/>
    <p:sldId id="337" r:id="rId7"/>
    <p:sldId id="325" r:id="rId8"/>
    <p:sldId id="330" r:id="rId9"/>
    <p:sldId id="328" r:id="rId10"/>
    <p:sldId id="329" r:id="rId11"/>
    <p:sldId id="326" r:id="rId12"/>
    <p:sldId id="331" r:id="rId13"/>
    <p:sldId id="322" r:id="rId14"/>
    <p:sldId id="336" r:id="rId15"/>
    <p:sldId id="338" r:id="rId16"/>
    <p:sldId id="335" r:id="rId17"/>
    <p:sldId id="321" r:id="rId18"/>
    <p:sldId id="332" r:id="rId19"/>
    <p:sldId id="333" r:id="rId20"/>
    <p:sldId id="334" r:id="rId21"/>
    <p:sldId id="323" r:id="rId22"/>
    <p:sldId id="318" r:id="rId23"/>
  </p:sldIdLst>
  <p:sldSz cx="9144000" cy="6858000" type="screen4x3"/>
  <p:notesSz cx="9144000" cy="6858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935"/>
    <a:srgbClr val="E1F804"/>
    <a:srgbClr val="66FF66"/>
    <a:srgbClr val="63EBAD"/>
    <a:srgbClr val="7190E9"/>
    <a:srgbClr val="F10B0B"/>
    <a:srgbClr val="F80000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6" autoAdjust="0"/>
    <p:restoredTop sz="86068" autoAdjust="0"/>
  </p:normalViewPr>
  <p:slideViewPr>
    <p:cSldViewPr snapToGrid="0">
      <p:cViewPr varScale="1">
        <p:scale>
          <a:sx n="97" d="100"/>
          <a:sy n="97" d="100"/>
        </p:scale>
        <p:origin x="-9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BB304C-5E0F-7247-913D-FF36FC968757}" type="doc">
      <dgm:prSet loTypeId="urn:microsoft.com/office/officeart/2005/8/layout/cycle3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47C16D-4EB5-E249-BFFE-31383134CFA9}">
      <dgm:prSet phldrT="[Text]"/>
      <dgm:spPr/>
      <dgm:t>
        <a:bodyPr/>
        <a:lstStyle/>
        <a:p>
          <a:r>
            <a:rPr lang="en-US" dirty="0" smtClean="0"/>
            <a:t>Registration</a:t>
          </a:r>
          <a:endParaRPr lang="en-US" dirty="0"/>
        </a:p>
      </dgm:t>
    </dgm:pt>
    <dgm:pt modelId="{CDFB34AA-E668-DE4B-8180-50B8771AA3F1}" type="parTrans" cxnId="{B1771621-9D7B-3644-80EB-39DFC37EBB81}">
      <dgm:prSet/>
      <dgm:spPr/>
      <dgm:t>
        <a:bodyPr/>
        <a:lstStyle/>
        <a:p>
          <a:endParaRPr lang="en-US"/>
        </a:p>
      </dgm:t>
    </dgm:pt>
    <dgm:pt modelId="{AB965325-65B4-AF49-9876-E7147A91A3FC}" type="sibTrans" cxnId="{B1771621-9D7B-3644-80EB-39DFC37EBB81}">
      <dgm:prSet/>
      <dgm:spPr/>
      <dgm:t>
        <a:bodyPr/>
        <a:lstStyle/>
        <a:p>
          <a:endParaRPr lang="en-US"/>
        </a:p>
      </dgm:t>
    </dgm:pt>
    <dgm:pt modelId="{4D4D7995-FF4A-D249-82F4-351F860B4AB2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en-US" dirty="0" smtClean="0"/>
            <a:t>Blocking</a:t>
          </a:r>
          <a:endParaRPr lang="en-US" dirty="0"/>
        </a:p>
      </dgm:t>
    </dgm:pt>
    <dgm:pt modelId="{BE47088A-BB0C-1449-8C57-C21A1CA14F81}" type="sibTrans" cxnId="{D3B82452-8A8A-ED44-8062-3789D7344470}">
      <dgm:prSet/>
      <dgm:spPr/>
      <dgm:t>
        <a:bodyPr/>
        <a:lstStyle/>
        <a:p>
          <a:endParaRPr lang="en-US"/>
        </a:p>
      </dgm:t>
    </dgm:pt>
    <dgm:pt modelId="{20E79407-6F04-F343-A5D1-4EFEBC4FAC6C}" type="parTrans" cxnId="{D3B82452-8A8A-ED44-8062-3789D7344470}">
      <dgm:prSet/>
      <dgm:spPr/>
      <dgm:t>
        <a:bodyPr/>
        <a:lstStyle/>
        <a:p>
          <a:endParaRPr lang="en-US"/>
        </a:p>
      </dgm:t>
    </dgm:pt>
    <dgm:pt modelId="{CB9562BA-74ED-564A-9A61-DA4EF56C2770}">
      <dgm:prSet/>
      <dgm:spPr/>
      <dgm:t>
        <a:bodyPr/>
        <a:lstStyle/>
        <a:p>
          <a:r>
            <a:rPr lang="en-US" dirty="0" smtClean="0"/>
            <a:t>Propagation</a:t>
          </a:r>
          <a:endParaRPr lang="en-US" dirty="0"/>
        </a:p>
      </dgm:t>
    </dgm:pt>
    <dgm:pt modelId="{5ADD3701-BE77-6742-9D4A-8DEB58E0A2BA}" type="sibTrans" cxnId="{4E34C519-4832-964D-8DEB-3FA44B82C265}">
      <dgm:prSet/>
      <dgm:spPr/>
      <dgm:t>
        <a:bodyPr/>
        <a:lstStyle/>
        <a:p>
          <a:endParaRPr lang="en-US"/>
        </a:p>
      </dgm:t>
    </dgm:pt>
    <dgm:pt modelId="{DE95AA86-F03A-A948-9CD0-19D3BD6EF08B}" type="parTrans" cxnId="{4E34C519-4832-964D-8DEB-3FA44B82C265}">
      <dgm:prSet/>
      <dgm:spPr/>
      <dgm:t>
        <a:bodyPr/>
        <a:lstStyle/>
        <a:p>
          <a:endParaRPr lang="en-US"/>
        </a:p>
      </dgm:t>
    </dgm:pt>
    <dgm:pt modelId="{95DFC411-9E0F-6044-A896-1A008EAAE2F0}">
      <dgm:prSet/>
      <dgm:spPr/>
      <dgm:t>
        <a:bodyPr/>
        <a:lstStyle/>
        <a:p>
          <a:r>
            <a:rPr lang="en-US" dirty="0" smtClean="0"/>
            <a:t>Hosting</a:t>
          </a:r>
          <a:endParaRPr lang="en-US" dirty="0"/>
        </a:p>
      </dgm:t>
    </dgm:pt>
    <dgm:pt modelId="{FE09CB43-09B6-E448-B795-68C9D4952673}" type="sibTrans" cxnId="{E9A9F734-6AE8-E143-9AF4-7D7F7D70D4CD}">
      <dgm:prSet/>
      <dgm:spPr/>
      <dgm:t>
        <a:bodyPr/>
        <a:lstStyle/>
        <a:p>
          <a:endParaRPr lang="en-US"/>
        </a:p>
      </dgm:t>
    </dgm:pt>
    <dgm:pt modelId="{E5499AEC-6BD3-D64C-B0EE-8AFD23592A42}" type="parTrans" cxnId="{E9A9F734-6AE8-E143-9AF4-7D7F7D70D4CD}">
      <dgm:prSet/>
      <dgm:spPr/>
      <dgm:t>
        <a:bodyPr/>
        <a:lstStyle/>
        <a:p>
          <a:endParaRPr lang="en-US"/>
        </a:p>
      </dgm:t>
    </dgm:pt>
    <dgm:pt modelId="{70E47CCF-4F1B-154F-9DAA-FC88D8EB4DBD}">
      <dgm:prSet/>
      <dgm:spPr/>
      <dgm:t>
        <a:bodyPr/>
        <a:lstStyle/>
        <a:p>
          <a:r>
            <a:rPr lang="en-US" dirty="0" smtClean="0"/>
            <a:t>Payload Delivery</a:t>
          </a:r>
          <a:endParaRPr lang="en-US" dirty="0"/>
        </a:p>
      </dgm:t>
    </dgm:pt>
    <dgm:pt modelId="{84CF0B72-EA87-B644-B6DA-673B4B80E31E}" type="parTrans" cxnId="{96045C4A-5BEE-CF4E-B6FD-1078E06349DB}">
      <dgm:prSet/>
      <dgm:spPr/>
      <dgm:t>
        <a:bodyPr/>
        <a:lstStyle/>
        <a:p>
          <a:endParaRPr lang="en-US"/>
        </a:p>
      </dgm:t>
    </dgm:pt>
    <dgm:pt modelId="{E1D3986E-1BA6-B84C-A6C7-C636DDB1F784}" type="sibTrans" cxnId="{96045C4A-5BEE-CF4E-B6FD-1078E06349DB}">
      <dgm:prSet/>
      <dgm:spPr/>
      <dgm:t>
        <a:bodyPr/>
        <a:lstStyle/>
        <a:p>
          <a:endParaRPr lang="en-US"/>
        </a:p>
      </dgm:t>
    </dgm:pt>
    <dgm:pt modelId="{944622E9-B785-DB4C-8265-BE2AB2069CEB}" type="pres">
      <dgm:prSet presAssocID="{11BB304C-5E0F-7247-913D-FF36FC96875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ECC904-FF98-0E49-B114-D76A66520972}" type="pres">
      <dgm:prSet presAssocID="{11BB304C-5E0F-7247-913D-FF36FC968757}" presName="cycle" presStyleCnt="0"/>
      <dgm:spPr/>
    </dgm:pt>
    <dgm:pt modelId="{FCE0609B-BE91-A243-AF13-1FB47234EBD2}" type="pres">
      <dgm:prSet presAssocID="{4D47C16D-4EB5-E249-BFFE-31383134CFA9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4964C4-B787-974C-8FF4-EEE38789B4D7}" type="pres">
      <dgm:prSet presAssocID="{AB965325-65B4-AF49-9876-E7147A91A3FC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D58C29FC-8CAB-4D45-BCCC-D7592726ED5F}" type="pres">
      <dgm:prSet presAssocID="{95DFC411-9E0F-6044-A896-1A008EAAE2F0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0EA2F-7513-B24B-9BAE-A89D60E35DA7}" type="pres">
      <dgm:prSet presAssocID="{CB9562BA-74ED-564A-9A61-DA4EF56C2770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D6B0E-A341-0C47-B421-41F667D1BC56}" type="pres">
      <dgm:prSet presAssocID="{70E47CCF-4F1B-154F-9DAA-FC88D8EB4DBD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F6B807-9914-974E-B8A1-79FD04F58F8F}" type="pres">
      <dgm:prSet presAssocID="{4D4D7995-FF4A-D249-82F4-351F860B4AB2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A9F734-6AE8-E143-9AF4-7D7F7D70D4CD}" srcId="{11BB304C-5E0F-7247-913D-FF36FC968757}" destId="{95DFC411-9E0F-6044-A896-1A008EAAE2F0}" srcOrd="1" destOrd="0" parTransId="{E5499AEC-6BD3-D64C-B0EE-8AFD23592A42}" sibTransId="{FE09CB43-09B6-E448-B795-68C9D4952673}"/>
    <dgm:cxn modelId="{D3B82452-8A8A-ED44-8062-3789D7344470}" srcId="{11BB304C-5E0F-7247-913D-FF36FC968757}" destId="{4D4D7995-FF4A-D249-82F4-351F860B4AB2}" srcOrd="4" destOrd="0" parTransId="{20E79407-6F04-F343-A5D1-4EFEBC4FAC6C}" sibTransId="{BE47088A-BB0C-1449-8C57-C21A1CA14F81}"/>
    <dgm:cxn modelId="{133962D9-1A3F-F743-8FAE-3514E46A62DF}" type="presOf" srcId="{4D47C16D-4EB5-E249-BFFE-31383134CFA9}" destId="{FCE0609B-BE91-A243-AF13-1FB47234EBD2}" srcOrd="0" destOrd="0" presId="urn:microsoft.com/office/officeart/2005/8/layout/cycle3"/>
    <dgm:cxn modelId="{ED3D5348-D8CB-F64E-A68F-3009B324A27B}" type="presOf" srcId="{11BB304C-5E0F-7247-913D-FF36FC968757}" destId="{944622E9-B785-DB4C-8265-BE2AB2069CEB}" srcOrd="0" destOrd="0" presId="urn:microsoft.com/office/officeart/2005/8/layout/cycle3"/>
    <dgm:cxn modelId="{0847F3C6-9418-1D40-A8CD-D53FA77549CC}" type="presOf" srcId="{70E47CCF-4F1B-154F-9DAA-FC88D8EB4DBD}" destId="{B55D6B0E-A341-0C47-B421-41F667D1BC56}" srcOrd="0" destOrd="0" presId="urn:microsoft.com/office/officeart/2005/8/layout/cycle3"/>
    <dgm:cxn modelId="{B3287AFA-4687-8D48-8670-3DD58BF9F92A}" type="presOf" srcId="{4D4D7995-FF4A-D249-82F4-351F860B4AB2}" destId="{9CF6B807-9914-974E-B8A1-79FD04F58F8F}" srcOrd="0" destOrd="0" presId="urn:microsoft.com/office/officeart/2005/8/layout/cycle3"/>
    <dgm:cxn modelId="{4E34C519-4832-964D-8DEB-3FA44B82C265}" srcId="{11BB304C-5E0F-7247-913D-FF36FC968757}" destId="{CB9562BA-74ED-564A-9A61-DA4EF56C2770}" srcOrd="2" destOrd="0" parTransId="{DE95AA86-F03A-A948-9CD0-19D3BD6EF08B}" sibTransId="{5ADD3701-BE77-6742-9D4A-8DEB58E0A2BA}"/>
    <dgm:cxn modelId="{B073B2B2-559E-D144-85E0-2706D51EB448}" type="presOf" srcId="{CB9562BA-74ED-564A-9A61-DA4EF56C2770}" destId="{1D10EA2F-7513-B24B-9BAE-A89D60E35DA7}" srcOrd="0" destOrd="0" presId="urn:microsoft.com/office/officeart/2005/8/layout/cycle3"/>
    <dgm:cxn modelId="{82152D33-8ECF-F544-8543-4309E37CE685}" type="presOf" srcId="{AB965325-65B4-AF49-9876-E7147A91A3FC}" destId="{344964C4-B787-974C-8FF4-EEE38789B4D7}" srcOrd="0" destOrd="0" presId="urn:microsoft.com/office/officeart/2005/8/layout/cycle3"/>
    <dgm:cxn modelId="{B1771621-9D7B-3644-80EB-39DFC37EBB81}" srcId="{11BB304C-5E0F-7247-913D-FF36FC968757}" destId="{4D47C16D-4EB5-E249-BFFE-31383134CFA9}" srcOrd="0" destOrd="0" parTransId="{CDFB34AA-E668-DE4B-8180-50B8771AA3F1}" sibTransId="{AB965325-65B4-AF49-9876-E7147A91A3FC}"/>
    <dgm:cxn modelId="{050B6698-8C9E-2744-9420-77D14CD1C6F0}" type="presOf" srcId="{95DFC411-9E0F-6044-A896-1A008EAAE2F0}" destId="{D58C29FC-8CAB-4D45-BCCC-D7592726ED5F}" srcOrd="0" destOrd="0" presId="urn:microsoft.com/office/officeart/2005/8/layout/cycle3"/>
    <dgm:cxn modelId="{96045C4A-5BEE-CF4E-B6FD-1078E06349DB}" srcId="{11BB304C-5E0F-7247-913D-FF36FC968757}" destId="{70E47CCF-4F1B-154F-9DAA-FC88D8EB4DBD}" srcOrd="3" destOrd="0" parTransId="{84CF0B72-EA87-B644-B6DA-673B4B80E31E}" sibTransId="{E1D3986E-1BA6-B84C-A6C7-C636DDB1F784}"/>
    <dgm:cxn modelId="{F0F906BC-A4E4-1B42-820A-0B43838E53CA}" type="presParOf" srcId="{944622E9-B785-DB4C-8265-BE2AB2069CEB}" destId="{16ECC904-FF98-0E49-B114-D76A66520972}" srcOrd="0" destOrd="0" presId="urn:microsoft.com/office/officeart/2005/8/layout/cycle3"/>
    <dgm:cxn modelId="{43978C5E-1E26-1945-9D54-63CFE6B4E8F6}" type="presParOf" srcId="{16ECC904-FF98-0E49-B114-D76A66520972}" destId="{FCE0609B-BE91-A243-AF13-1FB47234EBD2}" srcOrd="0" destOrd="0" presId="urn:microsoft.com/office/officeart/2005/8/layout/cycle3"/>
    <dgm:cxn modelId="{E7D2F1E7-5736-6944-8A55-4C659A813553}" type="presParOf" srcId="{16ECC904-FF98-0E49-B114-D76A66520972}" destId="{344964C4-B787-974C-8FF4-EEE38789B4D7}" srcOrd="1" destOrd="0" presId="urn:microsoft.com/office/officeart/2005/8/layout/cycle3"/>
    <dgm:cxn modelId="{A103946E-BFB7-E04B-80AD-E70C65BEA8BF}" type="presParOf" srcId="{16ECC904-FF98-0E49-B114-D76A66520972}" destId="{D58C29FC-8CAB-4D45-BCCC-D7592726ED5F}" srcOrd="2" destOrd="0" presId="urn:microsoft.com/office/officeart/2005/8/layout/cycle3"/>
    <dgm:cxn modelId="{379CCBEC-17F5-C14B-9292-E05ED1877754}" type="presParOf" srcId="{16ECC904-FF98-0E49-B114-D76A66520972}" destId="{1D10EA2F-7513-B24B-9BAE-A89D60E35DA7}" srcOrd="3" destOrd="0" presId="urn:microsoft.com/office/officeart/2005/8/layout/cycle3"/>
    <dgm:cxn modelId="{8AA54158-09F5-AB4C-B3ED-5AC29C1684B0}" type="presParOf" srcId="{16ECC904-FF98-0E49-B114-D76A66520972}" destId="{B55D6B0E-A341-0C47-B421-41F667D1BC56}" srcOrd="4" destOrd="0" presId="urn:microsoft.com/office/officeart/2005/8/layout/cycle3"/>
    <dgm:cxn modelId="{9A8065CD-439C-0940-9844-A98A1589CC20}" type="presParOf" srcId="{16ECC904-FF98-0E49-B114-D76A66520972}" destId="{9CF6B807-9914-974E-B8A1-79FD04F58F8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964C4-B787-974C-8FF4-EEE38789B4D7}">
      <dsp:nvSpPr>
        <dsp:cNvPr id="0" name=""/>
        <dsp:cNvSpPr/>
      </dsp:nvSpPr>
      <dsp:spPr>
        <a:xfrm>
          <a:off x="1867779" y="-27638"/>
          <a:ext cx="4494040" cy="4494040"/>
        </a:xfrm>
        <a:prstGeom prst="circularArrow">
          <a:avLst>
            <a:gd name="adj1" fmla="val 5544"/>
            <a:gd name="adj2" fmla="val 330680"/>
            <a:gd name="adj3" fmla="val 13765712"/>
            <a:gd name="adj4" fmla="val 17392183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CE0609B-BE91-A243-AF13-1FB47234EBD2}">
      <dsp:nvSpPr>
        <dsp:cNvPr id="0" name=""/>
        <dsp:cNvSpPr/>
      </dsp:nvSpPr>
      <dsp:spPr>
        <a:xfrm>
          <a:off x="3057971" y="1135"/>
          <a:ext cx="2113657" cy="10568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Registration</a:t>
          </a:r>
          <a:endParaRPr lang="en-US" sz="2600" kern="1200" dirty="0"/>
        </a:p>
      </dsp:txBody>
      <dsp:txXfrm>
        <a:off x="3109561" y="52725"/>
        <a:ext cx="2010477" cy="953648"/>
      </dsp:txXfrm>
    </dsp:sp>
    <dsp:sp modelId="{D58C29FC-8CAB-4D45-BCCC-D7592726ED5F}">
      <dsp:nvSpPr>
        <dsp:cNvPr id="0" name=""/>
        <dsp:cNvSpPr/>
      </dsp:nvSpPr>
      <dsp:spPr>
        <a:xfrm>
          <a:off x="4880609" y="1325359"/>
          <a:ext cx="2113657" cy="10568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Hosting</a:t>
          </a:r>
          <a:endParaRPr lang="en-US" sz="2600" kern="1200" dirty="0"/>
        </a:p>
      </dsp:txBody>
      <dsp:txXfrm>
        <a:off x="4932199" y="1376949"/>
        <a:ext cx="2010477" cy="953648"/>
      </dsp:txXfrm>
    </dsp:sp>
    <dsp:sp modelId="{1D10EA2F-7513-B24B-9BAE-A89D60E35DA7}">
      <dsp:nvSpPr>
        <dsp:cNvPr id="0" name=""/>
        <dsp:cNvSpPr/>
      </dsp:nvSpPr>
      <dsp:spPr>
        <a:xfrm>
          <a:off x="4184423" y="3467999"/>
          <a:ext cx="2113657" cy="10568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Propagation</a:t>
          </a:r>
          <a:endParaRPr lang="en-US" sz="2600" kern="1200" dirty="0"/>
        </a:p>
      </dsp:txBody>
      <dsp:txXfrm>
        <a:off x="4236013" y="3519589"/>
        <a:ext cx="2010477" cy="953648"/>
      </dsp:txXfrm>
    </dsp:sp>
    <dsp:sp modelId="{B55D6B0E-A341-0C47-B421-41F667D1BC56}">
      <dsp:nvSpPr>
        <dsp:cNvPr id="0" name=""/>
        <dsp:cNvSpPr/>
      </dsp:nvSpPr>
      <dsp:spPr>
        <a:xfrm>
          <a:off x="1931519" y="3467999"/>
          <a:ext cx="2113657" cy="10568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Payload Delivery</a:t>
          </a:r>
          <a:endParaRPr lang="en-US" sz="2600" kern="1200" dirty="0"/>
        </a:p>
      </dsp:txBody>
      <dsp:txXfrm>
        <a:off x="1983109" y="3519589"/>
        <a:ext cx="2010477" cy="953648"/>
      </dsp:txXfrm>
    </dsp:sp>
    <dsp:sp modelId="{9CF6B807-9914-974E-B8A1-79FD04F58F8F}">
      <dsp:nvSpPr>
        <dsp:cNvPr id="0" name=""/>
        <dsp:cNvSpPr/>
      </dsp:nvSpPr>
      <dsp:spPr>
        <a:xfrm>
          <a:off x="1235333" y="1325359"/>
          <a:ext cx="2113657" cy="10568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FF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Blocking</a:t>
          </a:r>
          <a:endParaRPr lang="en-US" sz="2600" kern="1200" dirty="0"/>
        </a:p>
      </dsp:txBody>
      <dsp:txXfrm>
        <a:off x="1286923" y="1376949"/>
        <a:ext cx="2010477" cy="953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GB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85979CED-D8A0-E64A-AEB7-9C13191DDEB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809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nl-NL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nl-NL"/>
          </a:p>
        </p:txBody>
      </p:sp>
      <p:sp>
        <p:nvSpPr>
          <p:cNvPr id="1146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4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nl-NL"/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D0ABF0ED-F7C2-BA43-95CD-7B007411BB5B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7685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2D8226-5C70-4E48-AEFF-4241A70597F4}" type="slidenum">
              <a:rPr lang="nl-NL"/>
              <a:pPr/>
              <a:t>1</a:t>
            </a:fld>
            <a:endParaRPr lang="nl-NL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Domain names are cheap and plentiful.</a:t>
            </a:r>
          </a:p>
          <a:p>
            <a:r>
              <a:rPr lang="en-US" dirty="0" smtClean="0">
                <a:effectLst/>
              </a:rPr>
              <a:t>Everything from DNS to web sites to email drop boxes. Using hacked</a:t>
            </a:r>
            <a:r>
              <a:rPr lang="en-US" baseline="0" dirty="0" smtClean="0">
                <a:effectLst/>
              </a:rPr>
              <a:t> sites for </a:t>
            </a:r>
            <a:r>
              <a:rPr lang="en-US" baseline="0" dirty="0" err="1" smtClean="0">
                <a:effectLst/>
              </a:rPr>
              <a:t>DoS</a:t>
            </a:r>
            <a:r>
              <a:rPr lang="en-US" baseline="0" dirty="0" smtClean="0">
                <a:effectLst/>
              </a:rPr>
              <a:t> get cleaned quickly as that gets noticed</a:t>
            </a:r>
            <a:r>
              <a:rPr lang="en-US" dirty="0" smtClean="0">
                <a:effectLst/>
              </a:rPr>
              <a:t>, thus their lifecycle is hours to days.  Botnets are even worse.  Rogue hosting providers are reliable but easy to spot.</a:t>
            </a:r>
          </a:p>
          <a:p>
            <a:r>
              <a:rPr lang="en-US" dirty="0" smtClean="0">
                <a:effectLst/>
              </a:rPr>
              <a:t>- Widespread compromised websites.</a:t>
            </a:r>
          </a:p>
          <a:p>
            <a:r>
              <a:rPr lang="en-US" dirty="0" smtClean="0">
                <a:effectLst/>
              </a:rPr>
              <a:t>- Storm botnet used </a:t>
            </a:r>
            <a:r>
              <a:rPr lang="en-US" dirty="0" err="1" smtClean="0">
                <a:effectLst/>
              </a:rPr>
              <a:t>Kademlia</a:t>
            </a:r>
            <a:r>
              <a:rPr lang="en-US" dirty="0" smtClean="0">
                <a:effectLst/>
              </a:rPr>
              <a:t> protocol for C2.  Bots hosted web sites.  Bots had terrible network connections and were effectively being </a:t>
            </a:r>
            <a:r>
              <a:rPr lang="en-US" dirty="0" err="1" smtClean="0">
                <a:effectLst/>
              </a:rPr>
              <a:t>DDoSed</a:t>
            </a:r>
            <a:r>
              <a:rPr lang="en-US" dirty="0" smtClean="0">
                <a:effectLst/>
              </a:rPr>
              <a:t> by traffic coming in.  It was a wonder they ever made a sale.</a:t>
            </a:r>
          </a:p>
          <a:p>
            <a:pPr marL="0" indent="0">
              <a:buFontTx/>
              <a:buNone/>
            </a:pPr>
            <a:r>
              <a:rPr lang="en-US" dirty="0" smtClean="0">
                <a:effectLst/>
              </a:rPr>
              <a:t>- Bulletproof hosting in Russia via Russian Business Network.  Solid hosting easily blocked.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BF0ED-F7C2-BA43-95CD-7B007411BB5B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7824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3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97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4025" y="228600"/>
            <a:ext cx="6022975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83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16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2481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98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93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634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781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25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0540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88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57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91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741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3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0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45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36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6581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328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3.jpeg"/><Relationship Id="rId15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_9274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326806"/>
          </a:xfrm>
          <a:prstGeom prst="rect">
            <a:avLst/>
          </a:prstGeom>
        </p:spPr>
      </p:pic>
      <p:sp>
        <p:nvSpPr>
          <p:cNvPr id="9244" name="Rectangle 28"/>
          <p:cNvSpPr>
            <a:spLocks noChangeArrowheads="1"/>
          </p:cNvSpPr>
          <p:nvPr userDrawn="1"/>
        </p:nvSpPr>
        <p:spPr bwMode="auto">
          <a:xfrm>
            <a:off x="0" y="0"/>
            <a:ext cx="9144000" cy="131445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228600"/>
            <a:ext cx="8197850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nl-NL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9233" name="Text Box 17"/>
          <p:cNvSpPr txBox="1"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0" dirty="0"/>
              <a:t>Jeroen Massar – </a:t>
            </a:r>
            <a:r>
              <a:rPr lang="en-US" sz="1400" b="0" dirty="0" smtClean="0"/>
              <a:t>f41lf3st</a:t>
            </a:r>
            <a:endParaRPr lang="en-GB" sz="1400" b="0" dirty="0"/>
          </a:p>
        </p:txBody>
      </p:sp>
      <p:sp>
        <p:nvSpPr>
          <p:cNvPr id="9234" name="Text Box 18"/>
          <p:cNvSpPr txBox="1">
            <a:spLocks noChangeArrowheads="1"/>
          </p:cNvSpPr>
          <p:nvPr userDrawn="1"/>
        </p:nvSpPr>
        <p:spPr bwMode="auto">
          <a:xfrm>
            <a:off x="8451278" y="6535738"/>
            <a:ext cx="56572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b="0" dirty="0"/>
              <a:t>::</a:t>
            </a:r>
            <a:fld id="{B663E463-8BB0-1749-B221-CC5449E23F6E}" type="slidenum">
              <a:rPr lang="en-GB" sz="1400" b="0"/>
              <a:pPr algn="r">
                <a:spcBef>
                  <a:spcPct val="50000"/>
                </a:spcBef>
              </a:pPr>
              <a:t>‹#›</a:t>
            </a:fld>
            <a:endParaRPr lang="en-GB" sz="1400" b="0" dirty="0"/>
          </a:p>
        </p:txBody>
      </p:sp>
      <p:sp>
        <p:nvSpPr>
          <p:cNvPr id="9243" name="Line 27"/>
          <p:cNvSpPr>
            <a:spLocks noChangeShapeType="1"/>
          </p:cNvSpPr>
          <p:nvPr userDrawn="1"/>
        </p:nvSpPr>
        <p:spPr bwMode="auto">
          <a:xfrm>
            <a:off x="0" y="131445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eye-fullsize.png"/>
          <p:cNvPicPr>
            <a:picLocks noChangeAspect="1"/>
          </p:cNvPicPr>
          <p:nvPr userDrawn="1"/>
        </p:nvPicPr>
        <p:blipFill>
          <a:blip r:embed="rId14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88274"/>
            <a:ext cx="1252603" cy="4697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_9241.JPG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54642"/>
            <a:ext cx="9144000" cy="335670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0" y="5409286"/>
            <a:ext cx="9144000" cy="144871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-1"/>
            <a:ext cx="9144000" cy="2247101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1996" name="Line 12"/>
          <p:cNvSpPr>
            <a:spLocks noChangeShapeType="1"/>
          </p:cNvSpPr>
          <p:nvPr userDrawn="1"/>
        </p:nvSpPr>
        <p:spPr bwMode="auto">
          <a:xfrm>
            <a:off x="0" y="223837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Line 13"/>
          <p:cNvSpPr>
            <a:spLocks noChangeShapeType="1"/>
          </p:cNvSpPr>
          <p:nvPr userDrawn="1"/>
        </p:nvSpPr>
        <p:spPr bwMode="auto">
          <a:xfrm>
            <a:off x="0" y="539618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 descr="eye-fullsize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5083" y="5584881"/>
            <a:ext cx="2798918" cy="10495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  <a:ea typeface="+mn-ea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  <a:ea typeface="+mn-ea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massar@fsi.io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nstap.info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nsrpz.info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nsdb.info" TargetMode="External"/><Relationship Id="rId3" Type="http://schemas.openxmlformats.org/officeDocument/2006/relationships/hyperlink" Target="http://api.dnsdb.info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arsightsecurity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assar@fsi.io" TargetMode="External"/><Relationship Id="rId4" Type="http://schemas.openxmlformats.org/officeDocument/2006/relationships/hyperlink" Target="https://www.farsightsecurity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edbarn.org/dns/ratelimit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cp38.info" TargetMode="Externa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212724" y="212725"/>
            <a:ext cx="881497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Cybersecurity</a:t>
            </a:r>
            <a:r>
              <a:rPr lang="en-US" dirty="0"/>
              <a:t> Coordination and Cooperation </a:t>
            </a:r>
            <a:r>
              <a:rPr lang="en-US" dirty="0" smtClean="0"/>
              <a:t>Colloquium (f41lf3st 2015)</a:t>
            </a:r>
          </a:p>
          <a:p>
            <a:pPr>
              <a:spcBef>
                <a:spcPct val="50000"/>
              </a:spcBef>
            </a:pPr>
            <a:r>
              <a:rPr lang="en-US" sz="1200" b="0" dirty="0" smtClean="0"/>
              <a:t>17 June 2015</a:t>
            </a:r>
            <a:endParaRPr lang="en-US" sz="1200" b="0" dirty="0"/>
          </a:p>
          <a:p>
            <a:pPr>
              <a:spcBef>
                <a:spcPct val="50000"/>
              </a:spcBef>
            </a:pPr>
            <a:r>
              <a:rPr lang="en-US" sz="1200" b="0" dirty="0" err="1" smtClean="0"/>
              <a:t>Tallinna</a:t>
            </a:r>
            <a:r>
              <a:rPr lang="en-US" sz="1200" b="0" dirty="0" smtClean="0"/>
              <a:t> </a:t>
            </a:r>
            <a:r>
              <a:rPr lang="en-US" sz="1200" b="0" dirty="0" err="1" smtClean="0"/>
              <a:t>Tehnickaülikool</a:t>
            </a:r>
            <a:r>
              <a:rPr lang="en-US" sz="1200" b="0" dirty="0" smtClean="0"/>
              <a:t>, Tallinn, Estonia</a:t>
            </a:r>
            <a:endParaRPr lang="en-US" b="0" dirty="0"/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2947988" y="6491288"/>
            <a:ext cx="3800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IPv6 Golden Networks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228599" y="5497399"/>
            <a:ext cx="465716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0" dirty="0"/>
              <a:t>Jeroen Massar, </a:t>
            </a:r>
            <a:r>
              <a:rPr lang="en-US" b="0" dirty="0" err="1" smtClean="0"/>
              <a:t>Farsight</a:t>
            </a:r>
            <a:r>
              <a:rPr lang="en-US" b="0" dirty="0" smtClean="0"/>
              <a:t> Security, Inc.</a:t>
            </a:r>
            <a:endParaRPr lang="en-US" b="0" dirty="0"/>
          </a:p>
          <a:p>
            <a:r>
              <a:rPr lang="en-US" b="0" dirty="0" smtClean="0">
                <a:hlinkClick r:id="rId3"/>
              </a:rPr>
              <a:t>massar@fsi.io</a:t>
            </a:r>
            <a:endParaRPr lang="en-US" b="0" dirty="0" smtClean="0"/>
          </a:p>
          <a:p>
            <a:endParaRPr lang="en-US" b="0" dirty="0"/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2411413" y="1722438"/>
            <a:ext cx="6732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dirty="0" smtClean="0"/>
              <a:t>Tapping into a vat of DNS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dnstap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best of Query Logging + Passive DNS: </a:t>
            </a:r>
            <a:r>
              <a:rPr lang="en-US" dirty="0" err="1" smtClean="0"/>
              <a:t>dnstap</a:t>
            </a:r>
            <a:endParaRPr lang="en-US" dirty="0" smtClean="0"/>
          </a:p>
          <a:p>
            <a:r>
              <a:rPr lang="en-US" dirty="0" smtClean="0"/>
              <a:t>Patch the DNS server to support logging using </a:t>
            </a:r>
            <a:r>
              <a:rPr lang="en-US" dirty="0" err="1" smtClean="0"/>
              <a:t>dnstap</a:t>
            </a:r>
            <a:endParaRPr lang="en-US" dirty="0" smtClean="0"/>
          </a:p>
          <a:p>
            <a:r>
              <a:rPr lang="en-US" dirty="0" smtClean="0"/>
              <a:t>Duplicates the internal parsed DNS format message</a:t>
            </a:r>
          </a:p>
          <a:p>
            <a:r>
              <a:rPr lang="en-US" dirty="0" smtClean="0"/>
              <a:t>Uses circular queues &amp; non-blocking logging techniques: minimal performance hit on DNS server</a:t>
            </a:r>
          </a:p>
          <a:p>
            <a:r>
              <a:rPr lang="en-US" dirty="0" smtClean="0"/>
              <a:t>Implemented in Bind, Unbound, Knot DNS and more </a:t>
            </a:r>
          </a:p>
          <a:p>
            <a:r>
              <a:rPr lang="en-US" dirty="0" smtClean="0"/>
              <a:t>Documentation / Tutorials / </a:t>
            </a:r>
            <a:r>
              <a:rPr lang="en-US" dirty="0" err="1" smtClean="0"/>
              <a:t>Mailinglist</a:t>
            </a:r>
            <a:r>
              <a:rPr lang="en-US" dirty="0" smtClean="0"/>
              <a:t> / </a:t>
            </a:r>
            <a:r>
              <a:rPr lang="en-US" dirty="0" err="1" smtClean="0"/>
              <a:t>Code:</a:t>
            </a:r>
            <a:r>
              <a:rPr lang="en-US" dirty="0" err="1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://www.dnstap.info</a:t>
            </a:r>
            <a:endParaRPr lang="en-US" dirty="0" smtClean="0"/>
          </a:p>
          <a:p>
            <a:r>
              <a:rPr lang="en-US" dirty="0" smtClean="0"/>
              <a:t>Design &amp; Implementation: Robert Edmonds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602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DNSTap</a:t>
            </a:r>
            <a:r>
              <a:rPr lang="en-US" dirty="0" smtClean="0"/>
              <a:t> Big Overview</a:t>
            </a:r>
            <a:endParaRPr lang="en-US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7821" y="1470522"/>
            <a:ext cx="6305764" cy="494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248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Policy Zone (RPZ)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Website with more details: </a:t>
            </a:r>
            <a:r>
              <a:rPr lang="en-US" dirty="0" smtClean="0">
                <a:hlinkClick r:id="rId2"/>
              </a:rPr>
              <a:t>http://www.dnsrpz.info</a:t>
            </a:r>
            <a:endParaRPr lang="en-US" dirty="0" smtClean="0"/>
          </a:p>
          <a:p>
            <a:r>
              <a:rPr lang="en-US" dirty="0" smtClean="0"/>
              <a:t>Also dubbed “DNS Firewalls”</a:t>
            </a:r>
          </a:p>
          <a:p>
            <a:r>
              <a:rPr lang="en-US" dirty="0" smtClean="0"/>
              <a:t>Rules are carried in standard DNS zones</a:t>
            </a:r>
          </a:p>
          <a:p>
            <a:r>
              <a:rPr lang="en-US" dirty="0" smtClean="0"/>
              <a:t>Using IXFR, NOTIFY, TSIG zone updates are distributed automatically and efficiently to stealth </a:t>
            </a:r>
            <a:r>
              <a:rPr lang="en-US" dirty="0" err="1" smtClean="0"/>
              <a:t>secondaries</a:t>
            </a:r>
            <a:endParaRPr lang="en-US" dirty="0" smtClean="0"/>
          </a:p>
          <a:p>
            <a:r>
              <a:rPr lang="en-US" dirty="0" smtClean="0"/>
              <a:t>Depending on rule, a different response might be returned than the real one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2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RPZ: Rule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Rules:</a:t>
            </a:r>
          </a:p>
          <a:p>
            <a:r>
              <a:rPr lang="en-US" dirty="0" smtClean="0"/>
              <a:t>If </a:t>
            </a:r>
            <a:r>
              <a:rPr lang="en-US" dirty="0"/>
              <a:t>the name being looked up is </a:t>
            </a:r>
            <a:r>
              <a:rPr lang="en-US" dirty="0" smtClean="0"/>
              <a:t>W.</a:t>
            </a:r>
            <a:endParaRPr lang="en-US" dirty="0"/>
          </a:p>
          <a:p>
            <a:r>
              <a:rPr lang="en-US" dirty="0"/>
              <a:t>If the response contains any IP address </a:t>
            </a:r>
            <a:r>
              <a:rPr lang="en-US" dirty="0" smtClean="0"/>
              <a:t>in range X.</a:t>
            </a:r>
            <a:endParaRPr lang="en-US" dirty="0"/>
          </a:p>
          <a:p>
            <a:r>
              <a:rPr lang="en-US" dirty="0"/>
              <a:t>If a listed name server name is </a:t>
            </a:r>
            <a:r>
              <a:rPr lang="en-US" dirty="0" smtClean="0"/>
              <a:t>Y.</a:t>
            </a:r>
            <a:endParaRPr lang="en-US" dirty="0"/>
          </a:p>
          <a:p>
            <a:r>
              <a:rPr lang="en-US" dirty="0"/>
              <a:t>If any returned name server IP address is in range </a:t>
            </a:r>
            <a:r>
              <a:rPr lang="en-US" dirty="0" smtClean="0"/>
              <a:t>Z.</a:t>
            </a:r>
          </a:p>
        </p:txBody>
      </p:sp>
    </p:spTree>
    <p:extLst>
      <p:ext uri="{BB962C8B-B14F-4D97-AF65-F5344CB8AC3E}">
        <p14:creationId xmlns:p14="http://schemas.microsoft.com/office/powerpoint/2010/main" val="4032113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RPZ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Synthesize </a:t>
            </a:r>
            <a:r>
              <a:rPr lang="en-US" dirty="0"/>
              <a:t>NXDOMAIN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>
                <a:latin typeface="Courier New"/>
                <a:cs typeface="Courier New"/>
              </a:rPr>
              <a:t>www.infected.example</a:t>
            </a:r>
            <a:r>
              <a:rPr lang="en-US" sz="1800" dirty="0">
                <a:latin typeface="Courier New"/>
                <a:cs typeface="Courier New"/>
              </a:rPr>
              <a:t>.@ CNAME </a:t>
            </a:r>
            <a:r>
              <a:rPr lang="en-US" sz="1800" dirty="0" smtClean="0">
                <a:latin typeface="Courier New"/>
                <a:cs typeface="Courier New"/>
              </a:rPr>
              <a:t>.</a:t>
            </a:r>
            <a:endParaRPr lang="en-US" sz="1800" dirty="0"/>
          </a:p>
          <a:p>
            <a:r>
              <a:rPr lang="en-US" dirty="0" smtClean="0"/>
              <a:t>Synthesize NODATA: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 smtClean="0">
                <a:latin typeface="Courier New"/>
                <a:cs typeface="Courier New"/>
              </a:rPr>
              <a:t>www.infected.example</a:t>
            </a:r>
            <a:r>
              <a:rPr lang="en-US" sz="1800" dirty="0" smtClean="0">
                <a:latin typeface="Courier New"/>
                <a:cs typeface="Courier New"/>
              </a:rPr>
              <a:t>.@ CNAME *.</a:t>
            </a:r>
            <a:endParaRPr lang="en-US" sz="1800" dirty="0">
              <a:latin typeface="Courier New"/>
              <a:cs typeface="Courier New"/>
            </a:endParaRPr>
          </a:p>
          <a:p>
            <a:r>
              <a:rPr lang="en-US" dirty="0"/>
              <a:t>Synthesize an answer</a:t>
            </a:r>
            <a:r>
              <a:rPr lang="en-US" dirty="0" smtClean="0"/>
              <a:t>.</a:t>
            </a:r>
          </a:p>
          <a:p>
            <a:pPr marL="0" lvl="1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	</a:t>
            </a:r>
            <a:r>
              <a:rPr lang="en-US" sz="1800" dirty="0" err="1" smtClean="0">
                <a:latin typeface="Courier New"/>
                <a:cs typeface="Courier New"/>
              </a:rPr>
              <a:t>www.infected.example</a:t>
            </a:r>
            <a:r>
              <a:rPr lang="en-US" sz="1800" dirty="0" smtClean="0">
                <a:latin typeface="Courier New"/>
                <a:cs typeface="Courier New"/>
              </a:rPr>
              <a:t>.</a:t>
            </a:r>
            <a:r>
              <a:rPr lang="en-US" sz="1800" dirty="0">
                <a:latin typeface="Courier New"/>
                <a:cs typeface="Courier New"/>
              </a:rPr>
              <a:t>@ </a:t>
            </a:r>
            <a:r>
              <a:rPr lang="en-US" sz="1800" dirty="0" smtClean="0">
                <a:latin typeface="Courier New"/>
                <a:cs typeface="Courier New"/>
              </a:rPr>
              <a:t>CNAME www.antivirus.example.</a:t>
            </a:r>
          </a:p>
          <a:p>
            <a:pPr marL="0" lvl="1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smtClean="0">
                <a:latin typeface="Courier New"/>
                <a:cs typeface="Courier New"/>
              </a:rPr>
              <a:t>www.malificent.example.@ AAAA 2001:db8::42</a:t>
            </a:r>
            <a:endParaRPr lang="en-US" sz="1800" dirty="0"/>
          </a:p>
          <a:p>
            <a:r>
              <a:rPr lang="en-US" dirty="0"/>
              <a:t>Answer with the </a:t>
            </a:r>
            <a:r>
              <a:rPr lang="en-US" dirty="0" smtClean="0"/>
              <a:t>truth by not having an entry.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4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RPZ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cs typeface="Courier New"/>
              </a:rPr>
              <a:t>BIND configuration options to enable </a:t>
            </a:r>
            <a:r>
              <a:rPr lang="en-US" dirty="0" smtClean="0">
                <a:cs typeface="Courier New"/>
              </a:rPr>
              <a:t>4 </a:t>
            </a:r>
            <a:r>
              <a:rPr lang="en-US" dirty="0" smtClean="0">
                <a:cs typeface="Courier New"/>
              </a:rPr>
              <a:t>RPZ feeds:</a:t>
            </a: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response</a:t>
            </a:r>
            <a:r>
              <a:rPr lang="en-US" sz="1600" dirty="0">
                <a:latin typeface="Courier New"/>
                <a:cs typeface="Courier New"/>
              </a:rPr>
              <a:t>-policy {</a:t>
            </a:r>
            <a:br>
              <a:rPr lang="en-US" sz="1600" dirty="0">
                <a:latin typeface="Courier New"/>
                <a:cs typeface="Courier New"/>
              </a:rPr>
            </a:br>
            <a:r>
              <a:rPr lang="en-US" sz="1600" dirty="0">
                <a:latin typeface="Courier New"/>
                <a:cs typeface="Courier New"/>
              </a:rPr>
              <a:t>	</a:t>
            </a:r>
            <a:r>
              <a:rPr lang="en-US" sz="1600" dirty="0" smtClean="0">
                <a:latin typeface="Courier New"/>
                <a:cs typeface="Courier New"/>
              </a:rPr>
              <a:t>zone </a:t>
            </a:r>
            <a:r>
              <a:rPr lang="en-US" sz="1600" dirty="0">
                <a:latin typeface="Courier New"/>
                <a:cs typeface="Courier New"/>
              </a:rPr>
              <a:t>"</a:t>
            </a:r>
            <a:r>
              <a:rPr lang="en-US" sz="1600" dirty="0" err="1" smtClean="0">
                <a:latin typeface="Courier New"/>
                <a:cs typeface="Courier New"/>
              </a:rPr>
              <a:t>rpz.deteque.com</a:t>
            </a:r>
            <a:r>
              <a:rPr lang="en-US" sz="1600" dirty="0" smtClean="0">
                <a:latin typeface="Courier New"/>
                <a:cs typeface="Courier New"/>
              </a:rPr>
              <a:t>”;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	</a:t>
            </a:r>
            <a:r>
              <a:rPr lang="en-US" sz="1600" dirty="0" smtClean="0">
                <a:latin typeface="Courier New"/>
                <a:cs typeface="Courier New"/>
              </a:rPr>
              <a:t>zone “</a:t>
            </a:r>
            <a:r>
              <a:rPr lang="en-US" sz="1600" dirty="0" err="1" smtClean="0">
                <a:latin typeface="Courier New"/>
                <a:cs typeface="Courier New"/>
              </a:rPr>
              <a:t>rpz.surbl.org</a:t>
            </a:r>
            <a:r>
              <a:rPr lang="en-US" sz="1600" dirty="0" smtClean="0">
                <a:latin typeface="Courier New"/>
                <a:cs typeface="Courier New"/>
              </a:rPr>
              <a:t>”;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	</a:t>
            </a:r>
            <a:r>
              <a:rPr lang="en-US" sz="1600" dirty="0" smtClean="0">
                <a:latin typeface="Courier New"/>
                <a:cs typeface="Courier New"/>
              </a:rPr>
              <a:t>zone “</a:t>
            </a:r>
            <a:r>
              <a:rPr lang="en-US" sz="1600" dirty="0" err="1" smtClean="0">
                <a:latin typeface="Courier New"/>
                <a:cs typeface="Courier New"/>
              </a:rPr>
              <a:t>rpz.spamhaus.org</a:t>
            </a:r>
            <a:r>
              <a:rPr lang="en-US" sz="1600" dirty="0" smtClean="0">
                <a:latin typeface="Courier New"/>
                <a:cs typeface="Courier New"/>
              </a:rPr>
              <a:t>”;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	</a:t>
            </a:r>
            <a:r>
              <a:rPr lang="en-US" sz="1600" dirty="0" smtClean="0">
                <a:latin typeface="Courier New"/>
                <a:cs typeface="Courier New"/>
              </a:rPr>
              <a:t>zone “</a:t>
            </a:r>
            <a:r>
              <a:rPr lang="en-US" sz="1600" dirty="0" err="1" smtClean="0">
                <a:latin typeface="Courier New"/>
                <a:cs typeface="Courier New"/>
              </a:rPr>
              <a:t>rpz.iidrpz.net</a:t>
            </a:r>
            <a:r>
              <a:rPr lang="en-US" sz="1600" dirty="0" smtClean="0">
                <a:latin typeface="Courier New"/>
                <a:cs typeface="Courier New"/>
              </a:rPr>
              <a:t>”;</a:t>
            </a:r>
            <a:endParaRPr lang="en-US" sz="16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}; </a:t>
            </a:r>
            <a:endParaRPr lang="en-US" sz="16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cs typeface="Courier New"/>
              </a:rPr>
              <a:t>Note that RPZ servers are </a:t>
            </a:r>
            <a:r>
              <a:rPr lang="en-US" dirty="0" err="1" smtClean="0">
                <a:cs typeface="Courier New"/>
              </a:rPr>
              <a:t>ACLd</a:t>
            </a:r>
            <a:r>
              <a:rPr lang="en-US" dirty="0" smtClean="0">
                <a:cs typeface="Courier New"/>
              </a:rPr>
              <a:t>, hence need permission of operator to get access to the data</a:t>
            </a:r>
            <a:endParaRPr lang="en-US" dirty="0">
              <a:cs typeface="Courier New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627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Database (DNSDB)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 repository from Passive DNS collectors data</a:t>
            </a:r>
          </a:p>
          <a:p>
            <a:r>
              <a:rPr lang="en-US" dirty="0" smtClean="0"/>
              <a:t>Web-based query interface</a:t>
            </a:r>
          </a:p>
          <a:p>
            <a:r>
              <a:rPr lang="en-US" dirty="0" smtClean="0"/>
              <a:t>API access for integration in various investigative tools</a:t>
            </a:r>
          </a:p>
          <a:p>
            <a:r>
              <a:rPr lang="en-US" dirty="0" smtClean="0">
                <a:hlinkClick r:id="rId2"/>
              </a:rPr>
              <a:t>http://www.dnsdb.info</a:t>
            </a:r>
            <a:r>
              <a:rPr lang="en-US" dirty="0"/>
              <a:t> </a:t>
            </a:r>
            <a:r>
              <a:rPr lang="en-US" dirty="0" smtClean="0"/>
              <a:t>/ </a:t>
            </a:r>
            <a:r>
              <a:rPr lang="en-US" dirty="0" smtClean="0">
                <a:hlinkClick r:id="rId3"/>
              </a:rPr>
              <a:t>http://api.dnsdb.info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0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131" y="0"/>
            <a:ext cx="4684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57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0"/>
            <a:ext cx="77083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38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Newly Observed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Zone File Access (ZFA) as provided by TLD operator (</a:t>
            </a:r>
            <a:r>
              <a:rPr lang="en-US" dirty="0"/>
              <a:t>ICANN Base Registry </a:t>
            </a:r>
            <a:r>
              <a:rPr lang="en-US" dirty="0" smtClean="0"/>
              <a:t>Agreement)</a:t>
            </a:r>
          </a:p>
          <a:p>
            <a:r>
              <a:rPr lang="en-US" dirty="0" smtClean="0"/>
              <a:t>ZFA is not available for </a:t>
            </a:r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dirty="0" err="1" smtClean="0"/>
              <a:t>ccTLDs</a:t>
            </a:r>
            <a:r>
              <a:rPr lang="en-US" dirty="0" smtClean="0"/>
              <a:t>, .mil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ZFA is only published every 24 hours</a:t>
            </a:r>
          </a:p>
          <a:p>
            <a:r>
              <a:rPr lang="en-US" dirty="0" smtClean="0"/>
              <a:t>Might miss domains that are registered and removed inside that period again (</a:t>
            </a:r>
            <a:r>
              <a:rPr lang="en-US" dirty="0" err="1" smtClean="0"/>
              <a:t>eg</a:t>
            </a:r>
            <a:r>
              <a:rPr lang="en-US" dirty="0" smtClean="0"/>
              <a:t> domain tasting)</a:t>
            </a:r>
            <a:endParaRPr lang="en-US" dirty="0"/>
          </a:p>
          <a:p>
            <a:r>
              <a:rPr lang="en-US" dirty="0" smtClean="0"/>
              <a:t>Hence: look at DNSDB, as it knows what is being queried. If domain not seen for last 10 days: Newly Observed Domain!</a:t>
            </a:r>
          </a:p>
          <a:p>
            <a:r>
              <a:rPr lang="en-US" dirty="0" smtClean="0"/>
              <a:t>Newly Observed Domains (NOD) are published as RPZ 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58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Farsight</a:t>
            </a:r>
            <a:r>
              <a:rPr lang="en-US" dirty="0" smtClean="0"/>
              <a:t> Security, Inc.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http://www.farsightsecurity.com</a:t>
            </a:r>
            <a:endParaRPr lang="en-US" dirty="0" smtClean="0"/>
          </a:p>
          <a:p>
            <a:r>
              <a:rPr lang="en-US" dirty="0" smtClean="0"/>
              <a:t>CEO: Dr. Paul </a:t>
            </a:r>
            <a:r>
              <a:rPr lang="en-US" dirty="0" err="1" smtClean="0"/>
              <a:t>Vixie</a:t>
            </a:r>
            <a:endParaRPr lang="en-US" dirty="0" smtClean="0"/>
          </a:p>
          <a:p>
            <a:r>
              <a:rPr lang="en-US" dirty="0" smtClean="0"/>
              <a:t>Team based in US, Canada and Switzerland</a:t>
            </a:r>
          </a:p>
          <a:p>
            <a:r>
              <a:rPr lang="en-US" dirty="0" smtClean="0"/>
              <a:t>Security defense and insight based on DNS</a:t>
            </a:r>
          </a:p>
          <a:p>
            <a:r>
              <a:rPr lang="en-US" dirty="0" smtClean="0"/>
              <a:t>Major projects:</a:t>
            </a:r>
          </a:p>
          <a:p>
            <a:pPr lvl="1"/>
            <a:r>
              <a:rPr lang="en-US" dirty="0" smtClean="0"/>
              <a:t>SIE (Security Information Exchange)</a:t>
            </a:r>
          </a:p>
          <a:p>
            <a:pPr lvl="1"/>
            <a:r>
              <a:rPr lang="en-US" dirty="0"/>
              <a:t>DNSDB </a:t>
            </a:r>
            <a:r>
              <a:rPr lang="en-US" dirty="0" smtClean="0"/>
              <a:t>(DNS Database)</a:t>
            </a:r>
          </a:p>
          <a:p>
            <a:pPr lvl="1"/>
            <a:r>
              <a:rPr lang="en-US" dirty="0" smtClean="0"/>
              <a:t>NOD (Newly Observed Domains)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720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Malicious Domains Lifecycle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9155953"/>
              </p:ext>
            </p:extLst>
          </p:nvPr>
        </p:nvGraphicFramePr>
        <p:xfrm>
          <a:off x="609600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8550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1346871"/>
            <a:ext cx="9144000" cy="4183380"/>
          </a:xfrm>
          <a:prstGeom prst="rect">
            <a:avLst/>
          </a:prstGeom>
        </p:spPr>
      </p:pic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  <a:endParaRPr lang="en-GB"/>
          </a:p>
        </p:txBody>
      </p:sp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0" y="2052638"/>
            <a:ext cx="9144000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nl-NL" sz="2400" b="0" dirty="0"/>
          </a:p>
          <a:p>
            <a:pPr algn="ctr">
              <a:spcBef>
                <a:spcPct val="50000"/>
              </a:spcBef>
            </a:pPr>
            <a:endParaRPr lang="nl-NL" sz="1200" b="0" dirty="0"/>
          </a:p>
          <a:p>
            <a:pPr algn="ctr">
              <a:spcBef>
                <a:spcPct val="50000"/>
              </a:spcBef>
            </a:pPr>
            <a:r>
              <a:rPr lang="nl-NL" sz="2400" dirty="0"/>
              <a:t>Jeroen </a:t>
            </a:r>
            <a:r>
              <a:rPr lang="nl-NL" sz="2400" dirty="0" smtClean="0"/>
              <a:t>Massar</a:t>
            </a:r>
          </a:p>
          <a:p>
            <a:pPr algn="ctr">
              <a:spcBef>
                <a:spcPct val="50000"/>
              </a:spcBef>
            </a:pPr>
            <a:r>
              <a:rPr lang="nl-NL" b="0" dirty="0">
                <a:hlinkClick r:id="rId3"/>
              </a:rPr>
              <a:t>massar@</a:t>
            </a:r>
            <a:r>
              <a:rPr lang="nl-NL" b="0" dirty="0" smtClean="0">
                <a:hlinkClick r:id="rId3"/>
              </a:rPr>
              <a:t>fsi.io</a:t>
            </a:r>
            <a:endParaRPr lang="nl-NL" sz="2400" dirty="0"/>
          </a:p>
          <a:p>
            <a:pPr algn="ctr">
              <a:spcBef>
                <a:spcPct val="50000"/>
              </a:spcBef>
            </a:pPr>
            <a:r>
              <a:rPr lang="nl-NL" b="0" dirty="0" smtClean="0">
                <a:hlinkClick r:id="rId4"/>
              </a:rPr>
              <a:t>https://www.farsightsecurity.com</a:t>
            </a:r>
            <a:endParaRPr lang="nl-NL" b="0" dirty="0"/>
          </a:p>
          <a:p>
            <a:pPr algn="ctr">
              <a:spcBef>
                <a:spcPct val="50000"/>
              </a:spcBef>
            </a:pPr>
            <a:endParaRPr lang="nl-NL" b="0" dirty="0"/>
          </a:p>
          <a:p>
            <a:pPr algn="ctr">
              <a:spcBef>
                <a:spcPct val="50000"/>
              </a:spcBef>
            </a:pPr>
            <a:endParaRPr lang="nl-NL" b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DNS Overview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7939088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747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Rate Limiting (RRL)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NTP </a:t>
            </a:r>
            <a:r>
              <a:rPr lang="en-US" dirty="0" err="1" smtClean="0"/>
              <a:t>DDoS</a:t>
            </a:r>
            <a:r>
              <a:rPr lang="en-US" dirty="0" smtClean="0"/>
              <a:t> attacks are common and big as amplification factor is large, large number of open </a:t>
            </a:r>
            <a:r>
              <a:rPr lang="en-US" dirty="0" err="1" smtClean="0"/>
              <a:t>recursors</a:t>
            </a:r>
            <a:r>
              <a:rPr lang="en-US" dirty="0" smtClean="0"/>
              <a:t>, large number of networks that allow spoofing</a:t>
            </a:r>
          </a:p>
          <a:p>
            <a:r>
              <a:rPr lang="en-US" dirty="0" smtClean="0"/>
              <a:t>RRL Limits the number of </a:t>
            </a:r>
            <a:r>
              <a:rPr lang="en-US" b="1" i="1" dirty="0" smtClean="0"/>
              <a:t>unique responses</a:t>
            </a:r>
            <a:r>
              <a:rPr lang="en-US" i="1" dirty="0" smtClean="0"/>
              <a:t> </a:t>
            </a:r>
            <a:r>
              <a:rPr lang="en-US" dirty="0" smtClean="0"/>
              <a:t>returned by a DNS server per </a:t>
            </a:r>
            <a:r>
              <a:rPr lang="en-US" dirty="0" err="1" smtClean="0"/>
              <a:t>eg</a:t>
            </a:r>
            <a:r>
              <a:rPr lang="en-US" dirty="0" smtClean="0"/>
              <a:t> IPv4 /24, or IPv6 /48</a:t>
            </a:r>
          </a:p>
          <a:p>
            <a:r>
              <a:rPr lang="en-US" dirty="0" smtClean="0"/>
              <a:t>RRL makes informed decision, simple IP-based rate limiting would just </a:t>
            </a:r>
            <a:r>
              <a:rPr lang="en-US" i="1" dirty="0" smtClean="0"/>
              <a:t>randomly drop </a:t>
            </a:r>
            <a:r>
              <a:rPr lang="en-US" dirty="0" smtClean="0"/>
              <a:t>queries</a:t>
            </a:r>
            <a:endParaRPr lang="en-US" dirty="0"/>
          </a:p>
          <a:p>
            <a:r>
              <a:rPr lang="en-US" dirty="0" smtClean="0"/>
              <a:t>Implemented in: NSD, BIND, Knot, more coming</a:t>
            </a:r>
          </a:p>
          <a:p>
            <a:r>
              <a:rPr lang="en-US" dirty="0" smtClean="0"/>
              <a:t>Credits: Paul </a:t>
            </a:r>
            <a:r>
              <a:rPr lang="en-US" dirty="0" err="1" smtClean="0"/>
              <a:t>Vixie</a:t>
            </a:r>
            <a:r>
              <a:rPr lang="en-US" dirty="0" smtClean="0"/>
              <a:t> &amp; Vernon </a:t>
            </a:r>
            <a:r>
              <a:rPr lang="en-US" dirty="0" err="1" smtClean="0"/>
              <a:t>Schryver</a:t>
            </a:r>
            <a:endParaRPr lang="en-US" dirty="0" smtClean="0"/>
          </a:p>
          <a:p>
            <a:r>
              <a:rPr lang="en-US" dirty="0" smtClean="0"/>
              <a:t>More details:</a:t>
            </a:r>
            <a:r>
              <a:rPr lang="en-US" dirty="0"/>
              <a:t> </a:t>
            </a:r>
            <a:r>
              <a:rPr lang="en-US" dirty="0" smtClean="0">
                <a:cs typeface="Courier New"/>
                <a:hlinkClick r:id="rId2"/>
              </a:rPr>
              <a:t>http</a:t>
            </a:r>
            <a:r>
              <a:rPr lang="en-US" dirty="0">
                <a:cs typeface="Courier New"/>
                <a:hlinkClick r:id="rId2"/>
              </a:rPr>
              <a:t>://www.redbarn.org/dns/</a:t>
            </a:r>
            <a:r>
              <a:rPr lang="en-US" dirty="0" smtClean="0">
                <a:cs typeface="Courier New"/>
                <a:hlinkClick r:id="rId2"/>
              </a:rPr>
              <a:t>ratelimits</a:t>
            </a:r>
            <a:endParaRPr lang="en-US" dirty="0" smtClean="0">
              <a:cs typeface="Courier New"/>
            </a:endParaRPr>
          </a:p>
          <a:p>
            <a:pPr marL="457200" lvl="1" indent="0">
              <a:buNone/>
            </a:pPr>
            <a:endParaRPr lang="en-US" dirty="0" smtClean="0"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913795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RRL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BIND Configuration in options section of </a:t>
            </a:r>
            <a:r>
              <a:rPr lang="en-US" dirty="0" smtClean="0"/>
              <a:t>configuration:</a:t>
            </a:r>
            <a:endParaRPr lang="en-US" dirty="0"/>
          </a:p>
          <a:p>
            <a:pPr marL="0" indent="0">
              <a:buNone/>
            </a:pPr>
            <a:endParaRPr lang="en-US" sz="16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rate</a:t>
            </a:r>
            <a:r>
              <a:rPr lang="en-US" sz="1600" dirty="0">
                <a:latin typeface="Courier New"/>
                <a:cs typeface="Courier New"/>
              </a:rPr>
              <a:t>-limit {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		responses-per-second 15;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		window 5;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	};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835" y="3515894"/>
            <a:ext cx="5977691" cy="27482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4316" y="6256421"/>
            <a:ext cx="58954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Graph courtesy of Peter </a:t>
            </a:r>
            <a:r>
              <a:rPr lang="en-US" sz="800" dirty="0" err="1" smtClean="0"/>
              <a:t>Losher</a:t>
            </a:r>
            <a:r>
              <a:rPr lang="en-US" sz="800" dirty="0" smtClean="0"/>
              <a:t> / ISC F-Root, when they enabled RRL on their Amsterdam node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72246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BCP38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http://tools.ietf.org/html/bcp38</a:t>
            </a:r>
          </a:p>
          <a:p>
            <a:r>
              <a:rPr lang="en-US" dirty="0" smtClean="0">
                <a:hlinkClick r:id="rId2"/>
              </a:rPr>
              <a:t>http://www.bcp38.info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203" y="2517461"/>
            <a:ext cx="6323267" cy="403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21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Query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Useful for determining what sites are visited/looked-up</a:t>
            </a:r>
          </a:p>
          <a:p>
            <a:r>
              <a:rPr lang="en-US" dirty="0" smtClean="0"/>
              <a:t>Can indicate that a client in the network is connecting to a known C&amp;C Botnet when using DNS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15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Logging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DNS Server logs queries to disk (file or syslog)</a:t>
            </a:r>
          </a:p>
          <a:p>
            <a:r>
              <a:rPr lang="en-US" dirty="0" smtClean="0"/>
              <a:t>Slows DNS server itself down as syslog/file-writing is typically a blocking operation</a:t>
            </a:r>
          </a:p>
          <a:p>
            <a:r>
              <a:rPr lang="en-US" dirty="0" smtClean="0"/>
              <a:t>Text-based, thus requires formatting/parsing and the overhead of ASCII</a:t>
            </a:r>
          </a:p>
          <a:p>
            <a:r>
              <a:rPr lang="en-US" dirty="0" smtClean="0"/>
              <a:t>Lose all details not logged</a:t>
            </a:r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729" y="1773715"/>
            <a:ext cx="80581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168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DNS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 a hub/mirror-port </a:t>
            </a:r>
            <a:r>
              <a:rPr lang="en-US" dirty="0" err="1" smtClean="0"/>
              <a:t>etc</a:t>
            </a:r>
            <a:r>
              <a:rPr lang="en-US" dirty="0" smtClean="0"/>
              <a:t> to sniff the interface of the DNS server collection DNS responses</a:t>
            </a:r>
          </a:p>
          <a:p>
            <a:r>
              <a:rPr lang="en-US" dirty="0" smtClean="0"/>
              <a:t>Full packet details, which need to be parsed</a:t>
            </a:r>
          </a:p>
          <a:p>
            <a:r>
              <a:rPr lang="en-US" dirty="0" smtClean="0"/>
              <a:t>Requires TCP reassembly and UDP fragment reassembly</a:t>
            </a:r>
          </a:p>
          <a:p>
            <a:r>
              <a:rPr lang="en-US" dirty="0" smtClean="0"/>
              <a:t>No performance impact on the actual DNS server</a:t>
            </a:r>
          </a:p>
          <a:p>
            <a:r>
              <a:rPr lang="en-US" dirty="0" smtClean="0"/>
              <a:t>Can be done below and above the recursive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782847"/>
            <a:ext cx="80010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590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3475</TotalTime>
  <Words>746</Words>
  <Application>Microsoft Macintosh PowerPoint</Application>
  <PresentationFormat>On-screen Show (4:3)</PresentationFormat>
  <Paragraphs>127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Custom Design</vt:lpstr>
      <vt:lpstr>2_Custom Design</vt:lpstr>
      <vt:lpstr>PowerPoint Presentation</vt:lpstr>
      <vt:lpstr>Farsight Security, Inc.</vt:lpstr>
      <vt:lpstr>Simplified DNS Overview</vt:lpstr>
      <vt:lpstr>Response Rate Limiting (RRL)</vt:lpstr>
      <vt:lpstr>RRL Example</vt:lpstr>
      <vt:lpstr>BCP38</vt:lpstr>
      <vt:lpstr>DNS Query collection</vt:lpstr>
      <vt:lpstr>Query Logging</vt:lpstr>
      <vt:lpstr>Passive DNS </vt:lpstr>
      <vt:lpstr>dnstap</vt:lpstr>
      <vt:lpstr>DNSTap Big Overview</vt:lpstr>
      <vt:lpstr>Response Policy Zone (RPZ)</vt:lpstr>
      <vt:lpstr>RPZ: Rule Types</vt:lpstr>
      <vt:lpstr>RPZ Actions</vt:lpstr>
      <vt:lpstr>RPZ Examples</vt:lpstr>
      <vt:lpstr>DNS Database (DNSDB)</vt:lpstr>
      <vt:lpstr>PowerPoint Presentation</vt:lpstr>
      <vt:lpstr>PowerPoint Presentation</vt:lpstr>
      <vt:lpstr>Newly Observed Domains</vt:lpstr>
      <vt:lpstr>Malicious Domains Lifecycle</vt:lpstr>
      <vt:lpstr>Questions?</vt:lpstr>
    </vt:vector>
  </TitlesOfParts>
  <Manager/>
  <Company>FSI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Jeroen Massar</dc:creator>
  <cp:keywords/>
  <dc:description/>
  <cp:lastModifiedBy>Jeroen Massar</cp:lastModifiedBy>
  <cp:revision>188</cp:revision>
  <dcterms:created xsi:type="dcterms:W3CDTF">2002-01-07T22:44:10Z</dcterms:created>
  <dcterms:modified xsi:type="dcterms:W3CDTF">2015-06-17T13:14:50Z</dcterms:modified>
  <cp:category/>
</cp:coreProperties>
</file>